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Roboto"/>
      <p:regular r:id="rId15"/>
      <p:bold r:id="rId16"/>
      <p:italic r:id="rId17"/>
      <p:boldItalic r:id="rId18"/>
    </p:embeddedFont>
    <p:embeddedFont>
      <p:font typeface="Lora"/>
      <p:regular r:id="rId19"/>
      <p:bold r:id="rId20"/>
      <p:italic r:id="rId21"/>
      <p:boldItalic r:id="rId22"/>
    </p:embeddedFont>
    <p:embeddedFont>
      <p:font typeface="Century Gothic"/>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27" roundtripDataSignature="AMtx7mg+npbof9QefIz9zdgDeUYx9rvR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ora-bold.fntdata"/><Relationship Id="rId22" Type="http://schemas.openxmlformats.org/officeDocument/2006/relationships/font" Target="fonts/Lora-boldItalic.fntdata"/><Relationship Id="rId21" Type="http://schemas.openxmlformats.org/officeDocument/2006/relationships/font" Target="fonts/Lora-italic.fntdata"/><Relationship Id="rId24" Type="http://schemas.openxmlformats.org/officeDocument/2006/relationships/font" Target="fonts/CenturyGothic-bold.fntdata"/><Relationship Id="rId23" Type="http://schemas.openxmlformats.org/officeDocument/2006/relationships/font" Target="fonts/CenturyGothi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boldItalic.fntdata"/><Relationship Id="rId25" Type="http://schemas.openxmlformats.org/officeDocument/2006/relationships/font" Target="fonts/CenturyGothic-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Lora-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Welcome!  </a:t>
            </a:r>
            <a:r>
              <a:rPr lang="en-US">
                <a:highlight>
                  <a:srgbClr val="FFFFFF"/>
                </a:highlight>
                <a:latin typeface="Arial"/>
                <a:ea typeface="Arial"/>
                <a:cs typeface="Arial"/>
                <a:sym typeface="Arial"/>
              </a:rPr>
              <a:t>The OCDSB is developing a human rights policy to promote and protect the human rights of students, staff and families in the OCDSB community. We’re talking about</a:t>
            </a:r>
            <a:r>
              <a:rPr i="1" lang="en-US">
                <a:highlight>
                  <a:srgbClr val="FFFFFF"/>
                </a:highlight>
                <a:latin typeface="Arial"/>
                <a:ea typeface="Arial"/>
                <a:cs typeface="Arial"/>
                <a:sym typeface="Arial"/>
              </a:rPr>
              <a:t> your</a:t>
            </a:r>
            <a:r>
              <a:rPr lang="en-US">
                <a:highlight>
                  <a:srgbClr val="FFFFFF"/>
                </a:highlight>
                <a:latin typeface="Arial"/>
                <a:ea typeface="Arial"/>
                <a:cs typeface="Arial"/>
                <a:sym typeface="Arial"/>
              </a:rPr>
              <a:t> human rights.</a:t>
            </a:r>
            <a:endParaRPr>
              <a:highlight>
                <a:srgbClr val="FFFFFF"/>
              </a:highlight>
              <a:latin typeface="Arial"/>
              <a:ea typeface="Arial"/>
              <a:cs typeface="Arial"/>
              <a:sym typeface="Arial"/>
            </a:endParaRPr>
          </a:p>
          <a:p>
            <a:pPr indent="0" lvl="0" marL="0" marR="0" rtl="0" algn="l">
              <a:lnSpc>
                <a:spcPct val="100000"/>
              </a:lnSpc>
              <a:spcBef>
                <a:spcPts val="1000"/>
              </a:spcBef>
              <a:spcAft>
                <a:spcPts val="0"/>
              </a:spcAft>
              <a:buClr>
                <a:srgbClr val="000000"/>
              </a:buClr>
              <a:buSzPts val="1100"/>
              <a:buFont typeface="Arial"/>
              <a:buNone/>
            </a:pPr>
            <a:r>
              <a:rPr lang="en-US">
                <a:highlight>
                  <a:srgbClr val="FFFFFF"/>
                </a:highlight>
                <a:latin typeface="Arial"/>
                <a:ea typeface="Arial"/>
                <a:cs typeface="Arial"/>
                <a:sym typeface="Arial"/>
              </a:rPr>
              <a:t>As part of this process, we want to hear from you!  We want to build a policy that reflects your priorities and that creates a way for you to  raise human rights concerns and have them addressed.  We want you to feel safe using the process and we want it to be accessible for everyone in the richly diverse OCDSB community. </a:t>
            </a:r>
            <a:endParaRPr>
              <a:highlight>
                <a:srgbClr val="FFFFFF"/>
              </a:highlight>
              <a:latin typeface="Arial"/>
              <a:ea typeface="Arial"/>
              <a:cs typeface="Arial"/>
              <a:sym typeface="Arial"/>
            </a:endParaRPr>
          </a:p>
          <a:p>
            <a:pPr indent="0" lvl="0" marL="0" marR="0" rtl="0" algn="l">
              <a:lnSpc>
                <a:spcPct val="100000"/>
              </a:lnSpc>
              <a:spcBef>
                <a:spcPts val="1000"/>
              </a:spcBef>
              <a:spcAft>
                <a:spcPts val="0"/>
              </a:spcAft>
              <a:buClr>
                <a:srgbClr val="000000"/>
              </a:buClr>
              <a:buSzPts val="1100"/>
              <a:buFont typeface="Arial"/>
              <a:buNone/>
            </a:pPr>
            <a:r>
              <a:t/>
            </a:r>
            <a:endParaRPr sz="1200">
              <a:highlight>
                <a:srgbClr val="FFFFFF"/>
              </a:highlight>
              <a:latin typeface="Arial"/>
              <a:ea typeface="Arial"/>
              <a:cs typeface="Arial"/>
              <a:sym typeface="Arial"/>
            </a:endParaRPr>
          </a:p>
          <a:p>
            <a:pPr indent="0" lvl="0" marL="0" marR="0" rtl="0" algn="l">
              <a:lnSpc>
                <a:spcPct val="100000"/>
              </a:lnSpc>
              <a:spcBef>
                <a:spcPts val="1000"/>
              </a:spcBef>
              <a:spcAft>
                <a:spcPts val="0"/>
              </a:spcAft>
              <a:buClr>
                <a:srgbClr val="000000"/>
              </a:buClr>
              <a:buSzPts val="1100"/>
              <a:buFont typeface="Arial"/>
              <a:buNone/>
            </a:pPr>
            <a:r>
              <a:rPr lang="en-US" sz="1200">
                <a:highlight>
                  <a:srgbClr val="FFFFFF"/>
                </a:highlight>
                <a:latin typeface="Arial"/>
                <a:ea typeface="Arial"/>
                <a:cs typeface="Arial"/>
                <a:sym typeface="Arial"/>
              </a:rPr>
              <a:t>The human rights policy </a:t>
            </a:r>
            <a:r>
              <a:rPr lang="en-US" sz="1200"/>
              <a:t>will outline rights and responsibilities and create a process for students and their families, staff and community members to raise concerns. It will not only promote and protect human rights, but it will also be an accountability mechanism for the OCDSB itself.</a:t>
            </a:r>
            <a:endParaRPr/>
          </a:p>
          <a:p>
            <a:pPr indent="0" lvl="0" marL="0" rtl="0" algn="l">
              <a:lnSpc>
                <a:spcPct val="100000"/>
              </a:lnSpc>
              <a:spcBef>
                <a:spcPts val="1000"/>
              </a:spcBef>
              <a:spcAft>
                <a:spcPts val="0"/>
              </a:spcAft>
              <a:buSzPts val="1100"/>
              <a:buNone/>
            </a:pPr>
            <a:r>
              <a:t/>
            </a:r>
            <a:endParaRPr>
              <a:highlight>
                <a:srgbClr val="FFFFFF"/>
              </a:highlight>
              <a:latin typeface="Arial"/>
              <a:ea typeface="Arial"/>
              <a:cs typeface="Arial"/>
              <a:sym typeface="Arial"/>
            </a:endParaRPr>
          </a:p>
          <a:p>
            <a:pPr indent="0" lvl="0" marL="0" rtl="0" algn="l">
              <a:lnSpc>
                <a:spcPct val="100000"/>
              </a:lnSpc>
              <a:spcBef>
                <a:spcPts val="1000"/>
              </a:spcBef>
              <a:spcAft>
                <a:spcPts val="0"/>
              </a:spcAft>
              <a:buClr>
                <a:schemeClr val="dk1"/>
              </a:buClr>
              <a:buSzPts val="1100"/>
              <a:buFont typeface="Arial"/>
              <a:buNone/>
            </a:pPr>
            <a:r>
              <a:rPr lang="en-US">
                <a:highlight>
                  <a:srgbClr val="FFFFFF"/>
                </a:highlight>
                <a:latin typeface="Arial"/>
                <a:ea typeface="Arial"/>
                <a:cs typeface="Arial"/>
                <a:sym typeface="Arial"/>
              </a:rPr>
              <a:t>This short presentation, provides you with some insight into how you can get involved and share your opinion. What we learn and hear in these forums will help shape the human rights policy for our District.</a:t>
            </a:r>
            <a:endParaRPr>
              <a:highlight>
                <a:srgbClr val="FFFFFF"/>
              </a:highlight>
              <a:latin typeface="Arial"/>
              <a:ea typeface="Arial"/>
              <a:cs typeface="Arial"/>
              <a:sym typeface="Arial"/>
            </a:endParaRPr>
          </a:p>
          <a:p>
            <a:pPr indent="0" lvl="0" marL="0" rtl="0" algn="l">
              <a:lnSpc>
                <a:spcPct val="100000"/>
              </a:lnSpc>
              <a:spcBef>
                <a:spcPts val="1000"/>
              </a:spcBef>
              <a:spcAft>
                <a:spcPts val="1000"/>
              </a:spcAft>
              <a:buSzPts val="1100"/>
              <a:buNone/>
            </a:pPr>
            <a:r>
              <a:t/>
            </a:r>
            <a:endParaRPr/>
          </a:p>
        </p:txBody>
      </p:sp>
      <p:sp>
        <p:nvSpPr>
          <p:cNvPr id="83" name="Google Shape;83;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bdd8ef448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 name="Google Shape;89;gbdd8ef448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lang="en-US"/>
              <a:t>What are human rights?  Human rights define what we are all entitled to as human beings: a life of equality, dignity and respect, free from discrimination.  Everyone in the world is entitled to the same basic human rights. You are born with human rights.  You do not have to earn them.  </a:t>
            </a:r>
            <a:r>
              <a:rPr lang="en-US">
                <a:highlight>
                  <a:schemeClr val="lt1"/>
                </a:highlight>
                <a:latin typeface="Arial"/>
                <a:ea typeface="Arial"/>
                <a:cs typeface="Arial"/>
                <a:sym typeface="Arial"/>
              </a:rPr>
              <a:t>We have the right to enjoy our human rights without discrimination because of our ancestry, race, colour, ethnicity, citizenship, ability, age, religion, gender, or who we love. We have the right to work and learn in a place that is free from discrimination.</a:t>
            </a:r>
            <a:endParaRPr/>
          </a:p>
          <a:p>
            <a:pPr indent="0" lvl="0" marL="0" rtl="0" algn="l">
              <a:lnSpc>
                <a:spcPct val="100000"/>
              </a:lnSpc>
              <a:spcBef>
                <a:spcPts val="0"/>
              </a:spcBef>
              <a:spcAft>
                <a:spcPts val="0"/>
              </a:spcAft>
              <a:buNone/>
            </a:pPr>
            <a:r>
              <a:t/>
            </a:r>
            <a:endParaRPr/>
          </a:p>
        </p:txBody>
      </p:sp>
      <p:sp>
        <p:nvSpPr>
          <p:cNvPr id="90" name="Google Shape;90;gbdd8ef448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highlight>
                  <a:srgbClr val="FFFFFF"/>
                </a:highlight>
                <a:latin typeface="Arial"/>
                <a:ea typeface="Arial"/>
                <a:cs typeface="Arial"/>
                <a:sym typeface="Arial"/>
              </a:rPr>
              <a:t>The right to education is a fundamental human right.  An education unlocks a person’s ability to access their other rights.  Every child has the right to an education that provides equal opportunity, that educates them to their fullest potential, where they don’t experience discrimination and where they are taught about diverse cultures and human rights. This right includes the right to learn truth about Indigenous histories, cultures, traditions and perspectives. </a:t>
            </a:r>
            <a:endParaRPr>
              <a:highlight>
                <a:srgbClr val="FFFFFF"/>
              </a:highlight>
              <a:latin typeface="Arial"/>
              <a:ea typeface="Arial"/>
              <a:cs typeface="Arial"/>
              <a:sym typeface="Arial"/>
            </a:endParaRPr>
          </a:p>
          <a:p>
            <a:pPr indent="0" lvl="0" marL="0" rtl="0" algn="l">
              <a:lnSpc>
                <a:spcPct val="100000"/>
              </a:lnSpc>
              <a:spcBef>
                <a:spcPts val="1000"/>
              </a:spcBef>
              <a:spcAft>
                <a:spcPts val="0"/>
              </a:spcAft>
              <a:buClr>
                <a:schemeClr val="dk1"/>
              </a:buClr>
              <a:buSzPts val="1100"/>
              <a:buFont typeface="Arial"/>
              <a:buNone/>
            </a:pPr>
            <a:r>
              <a:t/>
            </a:r>
            <a:endParaRPr>
              <a:highlight>
                <a:srgbClr val="FFFFFF"/>
              </a:highlight>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t/>
            </a:r>
            <a:endParaRPr b="1" sz="1600">
              <a:latin typeface="Arial"/>
              <a:ea typeface="Arial"/>
              <a:cs typeface="Arial"/>
              <a:sym typeface="Arial"/>
            </a:endParaRPr>
          </a:p>
          <a:p>
            <a:pPr indent="-241300" lvl="0" marL="342900" rtl="0" algn="l">
              <a:lnSpc>
                <a:spcPct val="100000"/>
              </a:lnSpc>
              <a:spcBef>
                <a:spcPts val="0"/>
              </a:spcBef>
              <a:spcAft>
                <a:spcPts val="0"/>
              </a:spcAft>
              <a:buClr>
                <a:schemeClr val="dk1"/>
              </a:buClr>
              <a:buSzPts val="1600"/>
              <a:buFont typeface="Noto Sans Symbols"/>
              <a:buNone/>
            </a:pPr>
            <a:r>
              <a:t/>
            </a:r>
            <a:endParaRPr b="1" sz="1600">
              <a:latin typeface="Arial"/>
              <a:ea typeface="Arial"/>
              <a:cs typeface="Arial"/>
              <a:sym typeface="Arial"/>
            </a:endParaRPr>
          </a:p>
        </p:txBody>
      </p:sp>
      <p:sp>
        <p:nvSpPr>
          <p:cNvPr id="99" name="Google Shape;99;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What is discrimination? Discrimination is an action or decision that treats a person or a group unfairly or negatively for reasons such as their race, gender, religion, disability, age or other particular reasons. The Ontario Human Rights Code protects people from discrimination for 17 reasons.  These reasons are called grounds for discrimination.  The grounds protected from discrimination in Ontario include race, ancestry, colour, citizenship, ethnic origin, place of origin, religion, sex, sexual orientation, gender identity, gender expression, disability, age, and family or marital status. </a:t>
            </a:r>
            <a:endParaRPr b="0">
              <a:solidFill>
                <a:schemeClr val="dk1"/>
              </a:solidFill>
            </a:endParaRPr>
          </a:p>
          <a:p>
            <a:pPr indent="-228600" lvl="0" marL="457200" marR="0" rtl="0" algn="l">
              <a:lnSpc>
                <a:spcPct val="100000"/>
              </a:lnSpc>
              <a:spcBef>
                <a:spcPts val="0"/>
              </a:spcBef>
              <a:spcAft>
                <a:spcPts val="0"/>
              </a:spcAft>
              <a:buClr>
                <a:srgbClr val="000000"/>
              </a:buClr>
              <a:buSzPts val="1400"/>
              <a:buFont typeface="Arial"/>
              <a:buNone/>
            </a:pPr>
            <a:br>
              <a:rPr lang="en-US"/>
            </a:br>
            <a:br>
              <a:rPr lang="en-US">
                <a:solidFill>
                  <a:schemeClr val="dk1"/>
                </a:solidFill>
              </a:rPr>
            </a:br>
            <a:endParaRPr>
              <a:solidFill>
                <a:schemeClr val="dk1"/>
              </a:solidFill>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What is harassment?  Harassment is a form of discrimination. It includes any unwelcome verbal, </a:t>
            </a:r>
            <a:r>
              <a:rPr lang="en-US"/>
              <a:t> physical, </a:t>
            </a:r>
            <a:r>
              <a:rPr b="0" i="0" lang="en-US" sz="1200" u="none" cap="none" strike="noStrike">
                <a:solidFill>
                  <a:schemeClr val="dk1"/>
                </a:solidFill>
                <a:latin typeface="Calibri"/>
                <a:ea typeface="Calibri"/>
                <a:cs typeface="Calibri"/>
                <a:sym typeface="Calibri"/>
              </a:rPr>
              <a:t>psychological or env</a:t>
            </a:r>
            <a:r>
              <a:rPr lang="en-US"/>
              <a:t>ironmental </a:t>
            </a:r>
            <a:r>
              <a:rPr b="0" i="0" lang="en-US" sz="1200" u="none" cap="none" strike="noStrike">
                <a:solidFill>
                  <a:schemeClr val="dk1"/>
                </a:solidFill>
                <a:latin typeface="Calibri"/>
                <a:ea typeface="Calibri"/>
                <a:cs typeface="Calibri"/>
                <a:sym typeface="Calibri"/>
              </a:rPr>
              <a:t> behaviour that offends or humiliates you.  Generally, harassment is a behaviour that continues over time. In some cases, serious one-time incidents can also be considered harassment. Harassment occurs when someone makes unwelcome remarks or jokes about your race, religion, disability or any other ground of discrimination; </a:t>
            </a:r>
            <a:r>
              <a:rPr lang="en-US"/>
              <a:t>w</a:t>
            </a:r>
            <a:r>
              <a:rPr b="0" i="0" lang="en-US" sz="1200" u="none" cap="none" strike="noStrike">
                <a:solidFill>
                  <a:schemeClr val="dk1"/>
                </a:solidFill>
                <a:latin typeface="Calibri"/>
                <a:ea typeface="Calibri"/>
                <a:cs typeface="Calibri"/>
                <a:sym typeface="Calibri"/>
              </a:rPr>
              <a:t>hen they threaten or intimidate you because of your sex, age, family status or any other</a:t>
            </a:r>
            <a:r>
              <a:rPr lang="en-US"/>
              <a:t> protected</a:t>
            </a:r>
            <a:r>
              <a:rPr b="0" i="0" lang="en-US" sz="1200" u="none" cap="none" strike="noStrike">
                <a:solidFill>
                  <a:schemeClr val="dk1"/>
                </a:solidFill>
                <a:latin typeface="Calibri"/>
                <a:ea typeface="Calibri"/>
                <a:cs typeface="Calibri"/>
                <a:sym typeface="Calibri"/>
              </a:rPr>
              <a:t> ground; </a:t>
            </a:r>
            <a:r>
              <a:rPr lang="en-US"/>
              <a:t>when they make unwanted physical contact with you, such as touching, patting, pinching or hugging;  or </a:t>
            </a:r>
            <a:r>
              <a:rPr b="0" i="0" lang="en-US" sz="1200" u="none" cap="none" strike="noStrike">
                <a:solidFill>
                  <a:schemeClr val="dk1"/>
                </a:solidFill>
                <a:latin typeface="Calibri"/>
                <a:ea typeface="Calibri"/>
                <a:cs typeface="Calibri"/>
                <a:sym typeface="Calibri"/>
              </a:rPr>
              <a:t>when they ostraci</a:t>
            </a:r>
            <a:r>
              <a:rPr lang="en-US"/>
              <a:t>ze or isolate you because of your gender identity, colour or any other protected ground; when they subject you to written graffiti or pictures or images because of a ground protected from discrimination. All of these are examples of harassment.</a:t>
            </a:r>
            <a:br>
              <a:rPr lang="en-US"/>
            </a:br>
            <a:endParaRPr/>
          </a:p>
        </p:txBody>
      </p:sp>
      <p:sp>
        <p:nvSpPr>
          <p:cNvPr id="138" name="Google Shape;13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bf89adafb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bf89adafb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What is </a:t>
            </a:r>
            <a:r>
              <a:rPr lang="en-US"/>
              <a:t>accommodation</a:t>
            </a:r>
            <a:r>
              <a:rPr i="0" lang="en-US" u="none" cap="none" strike="noStrike">
                <a:solidFill>
                  <a:schemeClr val="dk1"/>
                </a:solidFill>
              </a:rPr>
              <a:t>?</a:t>
            </a:r>
            <a:r>
              <a:rPr lang="en-US" u="none" cap="none" strike="noStrike">
                <a:solidFill>
                  <a:schemeClr val="dk1"/>
                </a:solidFill>
              </a:rPr>
              <a:t> </a:t>
            </a:r>
            <a:r>
              <a:rPr lang="en-US">
                <a:highlight>
                  <a:srgbClr val="FFFFFF"/>
                </a:highlight>
              </a:rPr>
              <a:t>Sometimes barriers exist that prevent a person from fully enjoying their rights. ‘Accommodations’ are changes that we make to remove these barriers and allow you or your child to fully access your rights</a:t>
            </a:r>
            <a:r>
              <a:rPr b="1" i="1" lang="en-US">
                <a:highlight>
                  <a:srgbClr val="FFFFFF"/>
                </a:highlight>
              </a:rPr>
              <a:t>.</a:t>
            </a:r>
            <a:endParaRPr b="1" i="1">
              <a:highlight>
                <a:srgbClr val="FFFFFF"/>
              </a:highlight>
            </a:endParaRPr>
          </a:p>
          <a:p>
            <a:pPr indent="-228600" lvl="0" marL="457200" rtl="0" algn="l">
              <a:lnSpc>
                <a:spcPct val="100000"/>
              </a:lnSpc>
              <a:spcBef>
                <a:spcPts val="0"/>
              </a:spcBef>
              <a:spcAft>
                <a:spcPts val="0"/>
              </a:spcAft>
              <a:buSzPts val="1400"/>
              <a:buNone/>
            </a:pPr>
            <a:r>
              <a:t/>
            </a:r>
            <a:endParaRPr/>
          </a:p>
        </p:txBody>
      </p:sp>
      <p:sp>
        <p:nvSpPr>
          <p:cNvPr id="156" name="Google Shape;156;gbf89adafb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a98cea9b04_0_19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a98cea9b04_0_19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000000"/>
                </a:solidFill>
                <a:latin typeface="Arial"/>
                <a:ea typeface="Arial"/>
                <a:cs typeface="Arial"/>
                <a:sym typeface="Arial"/>
              </a:rPr>
              <a:t>We’ve developed a number of questions to help guide your inputs into the development of the human rights policies and to centre our discussions in community forums and focus groups.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SzPts val="1400"/>
              <a:buNone/>
            </a:pPr>
            <a:r>
              <a:rPr lang="en-US">
                <a:solidFill>
                  <a:srgbClr val="000000"/>
                </a:solidFill>
                <a:latin typeface="Arial"/>
                <a:ea typeface="Arial"/>
                <a:cs typeface="Arial"/>
                <a:sym typeface="Arial"/>
              </a:rPr>
              <a:t>Q1 - </a:t>
            </a:r>
            <a:r>
              <a:rPr i="1" lang="en-US">
                <a:latin typeface="Arial"/>
                <a:ea typeface="Arial"/>
                <a:cs typeface="Arial"/>
                <a:sym typeface="Arial"/>
              </a:rPr>
              <a:t>Prompts to get you thinking: </a:t>
            </a:r>
            <a:r>
              <a:rPr lang="en-US">
                <a:latin typeface="Arial"/>
                <a:ea typeface="Arial"/>
                <a:cs typeface="Arial"/>
                <a:sym typeface="Arial"/>
              </a:rPr>
              <a:t> Are there any identities that you think experience discrimination within OCDSB? In what ways are they experiencing discrimination?  How can the OCDSB prevent this discirmination from happening?</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Q2- </a:t>
            </a:r>
            <a:r>
              <a:rPr i="1" lang="en-US">
                <a:latin typeface="Arial"/>
                <a:ea typeface="Arial"/>
                <a:cs typeface="Arial"/>
                <a:sym typeface="Arial"/>
              </a:rPr>
              <a:t>Prompts to get you thinking:</a:t>
            </a:r>
            <a:r>
              <a:rPr lang="en-US">
                <a:latin typeface="Arial"/>
                <a:ea typeface="Arial"/>
                <a:cs typeface="Arial"/>
                <a:sym typeface="Arial"/>
              </a:rPr>
              <a:t> What are some of the other reasons people may experience discrimination? Should these reasons be protected from discrimination by the new OCDSB human rights policy? Why or why not? For example, what about socioeconomic status? Language? Other reasons?</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Q3 - </a:t>
            </a:r>
            <a:r>
              <a:rPr i="1" lang="en-US">
                <a:latin typeface="Arial"/>
                <a:ea typeface="Arial"/>
                <a:cs typeface="Arial"/>
                <a:sym typeface="Arial"/>
              </a:rPr>
              <a:t>Prompts to get you thinking:</a:t>
            </a:r>
            <a:r>
              <a:rPr lang="en-US">
                <a:latin typeface="Arial"/>
                <a:ea typeface="Arial"/>
                <a:cs typeface="Arial"/>
                <a:sym typeface="Arial"/>
              </a:rPr>
              <a:t> How can we build trust in the process? How can we help people feel safe?  What kind of process would work for students, staff or families? How can we make it accessible for Indigenous peoples, or people with disabilities, for people who don’t speak English or French? Other people? What kind of supports should we consider providing?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Q4 - </a:t>
            </a:r>
            <a:r>
              <a:rPr i="1" lang="en-US">
                <a:latin typeface="Arial"/>
                <a:ea typeface="Arial"/>
                <a:cs typeface="Arial"/>
                <a:sym typeface="Arial"/>
              </a:rPr>
              <a:t>Prompts to get you thinking: </a:t>
            </a:r>
            <a:r>
              <a:rPr lang="en-US">
                <a:latin typeface="Arial"/>
                <a:ea typeface="Arial"/>
                <a:cs typeface="Arial"/>
                <a:sym typeface="Arial"/>
              </a:rPr>
              <a:t>What is the best way to help students, families and staff understand their rights and responsibilities under the new policy when it comes out? What type of educational materials should we prepare? What types of engagement and outreach would be most effective in sharing information about the policy?</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000000"/>
              </a:solidFill>
              <a:latin typeface="Arial"/>
              <a:ea typeface="Arial"/>
              <a:cs typeface="Arial"/>
              <a:sym typeface="Arial"/>
            </a:endParaRPr>
          </a:p>
        </p:txBody>
      </p:sp>
      <p:sp>
        <p:nvSpPr>
          <p:cNvPr id="164" name="Google Shape;164;ga98cea9b04_0_19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b56031c162_0_2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b56031c162_0_2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75"/>
              </a:spcBef>
              <a:spcAft>
                <a:spcPts val="0"/>
              </a:spcAft>
              <a:buSzPts val="1400"/>
              <a:buNone/>
            </a:pPr>
            <a:r>
              <a:rPr b="1" lang="en-US" sz="1400">
                <a:solidFill>
                  <a:srgbClr val="000000"/>
                </a:solidFill>
                <a:latin typeface="Century Gothic"/>
                <a:ea typeface="Century Gothic"/>
                <a:cs typeface="Century Gothic"/>
                <a:sym typeface="Century Gothic"/>
              </a:rPr>
              <a:t>Students, staff, families and community members can engage with the consultation process in a number of ways.  Choose one or all of them!  We want to hear from you.  </a:t>
            </a:r>
            <a:endParaRPr b="1" sz="1400">
              <a:solidFill>
                <a:srgbClr val="000000"/>
              </a:solidFill>
              <a:latin typeface="Century Gothic"/>
              <a:ea typeface="Century Gothic"/>
              <a:cs typeface="Century Gothic"/>
              <a:sym typeface="Century Gothic"/>
            </a:endParaRPr>
          </a:p>
          <a:p>
            <a:pPr indent="0" lvl="0" marL="0" rtl="0" algn="l">
              <a:lnSpc>
                <a:spcPct val="100000"/>
              </a:lnSpc>
              <a:spcBef>
                <a:spcPts val="75"/>
              </a:spcBef>
              <a:spcAft>
                <a:spcPts val="0"/>
              </a:spcAft>
              <a:buSzPts val="1400"/>
              <a:buNone/>
            </a:pPr>
            <a:r>
              <a:t/>
            </a:r>
            <a:endParaRPr b="1" sz="1400">
              <a:solidFill>
                <a:srgbClr val="000000"/>
              </a:solidFill>
              <a:latin typeface="Century Gothic"/>
              <a:ea typeface="Century Gothic"/>
              <a:cs typeface="Century Gothic"/>
              <a:sym typeface="Century Gothic"/>
            </a:endParaRPr>
          </a:p>
          <a:p>
            <a:pPr indent="0" lvl="0" marL="0" rtl="0" algn="l">
              <a:lnSpc>
                <a:spcPct val="100000"/>
              </a:lnSpc>
              <a:spcBef>
                <a:spcPts val="75"/>
              </a:spcBef>
              <a:spcAft>
                <a:spcPts val="0"/>
              </a:spcAft>
              <a:buSzPts val="1400"/>
              <a:buNone/>
            </a:pPr>
            <a:r>
              <a:rPr b="1" lang="en-US" sz="1400">
                <a:solidFill>
                  <a:srgbClr val="000000"/>
                </a:solidFill>
                <a:latin typeface="Century Gothic"/>
                <a:ea typeface="Century Gothic"/>
                <a:cs typeface="Century Gothic"/>
                <a:sym typeface="Century Gothic"/>
              </a:rPr>
              <a:t>Consider completing the anonymous on-line survey.  You can find it on the OCDSB Human Rights Policy Consultation Page.  </a:t>
            </a:r>
            <a:endParaRPr b="1" sz="1400">
              <a:solidFill>
                <a:srgbClr val="000000"/>
              </a:solidFill>
              <a:latin typeface="Century Gothic"/>
              <a:ea typeface="Century Gothic"/>
              <a:cs typeface="Century Gothic"/>
              <a:sym typeface="Century Gothic"/>
            </a:endParaRPr>
          </a:p>
          <a:p>
            <a:pPr indent="0" lvl="0" marL="0" rtl="0" algn="l">
              <a:lnSpc>
                <a:spcPct val="100000"/>
              </a:lnSpc>
              <a:spcBef>
                <a:spcPts val="75"/>
              </a:spcBef>
              <a:spcAft>
                <a:spcPts val="0"/>
              </a:spcAft>
              <a:buSzPts val="1400"/>
              <a:buNone/>
            </a:pPr>
            <a:r>
              <a:t/>
            </a:r>
            <a:endParaRPr b="1" sz="1400">
              <a:solidFill>
                <a:srgbClr val="000000"/>
              </a:solidFill>
              <a:latin typeface="Century Gothic"/>
              <a:ea typeface="Century Gothic"/>
              <a:cs typeface="Century Gothic"/>
              <a:sym typeface="Century Gothic"/>
            </a:endParaRPr>
          </a:p>
          <a:p>
            <a:pPr indent="0" lvl="0" marL="0" rtl="0" algn="l">
              <a:lnSpc>
                <a:spcPct val="100000"/>
              </a:lnSpc>
              <a:spcBef>
                <a:spcPts val="75"/>
              </a:spcBef>
              <a:spcAft>
                <a:spcPts val="0"/>
              </a:spcAft>
              <a:buSzPts val="1400"/>
              <a:buNone/>
            </a:pPr>
            <a:r>
              <a:rPr b="1" lang="en-US" sz="1400">
                <a:solidFill>
                  <a:srgbClr val="000000"/>
                </a:solidFill>
                <a:latin typeface="Century Gothic"/>
                <a:ea typeface="Century Gothic"/>
                <a:cs typeface="Century Gothic"/>
                <a:sym typeface="Century Gothic"/>
              </a:rPr>
              <a:t>Consider emailing written feedback about something you think is important to:  consultation.humanrights @ocdsb.ca.  </a:t>
            </a:r>
            <a:endParaRPr b="1" sz="1400">
              <a:solidFill>
                <a:srgbClr val="000000"/>
              </a:solidFill>
              <a:latin typeface="Century Gothic"/>
              <a:ea typeface="Century Gothic"/>
              <a:cs typeface="Century Gothic"/>
              <a:sym typeface="Century Gothic"/>
            </a:endParaRPr>
          </a:p>
          <a:p>
            <a:pPr indent="0" lvl="0" marL="0" rtl="0" algn="l">
              <a:lnSpc>
                <a:spcPct val="100000"/>
              </a:lnSpc>
              <a:spcBef>
                <a:spcPts val="75"/>
              </a:spcBef>
              <a:spcAft>
                <a:spcPts val="0"/>
              </a:spcAft>
              <a:buSzPts val="1400"/>
              <a:buNone/>
            </a:pPr>
            <a:r>
              <a:t/>
            </a:r>
            <a:endParaRPr b="1" sz="1400">
              <a:solidFill>
                <a:srgbClr val="000000"/>
              </a:solidFill>
              <a:latin typeface="Century Gothic"/>
              <a:ea typeface="Century Gothic"/>
              <a:cs typeface="Century Gothic"/>
              <a:sym typeface="Century Gothic"/>
            </a:endParaRPr>
          </a:p>
          <a:p>
            <a:pPr indent="0" lvl="0" marL="0" rtl="0" algn="l">
              <a:lnSpc>
                <a:spcPct val="100000"/>
              </a:lnSpc>
              <a:spcBef>
                <a:spcPts val="75"/>
              </a:spcBef>
              <a:spcAft>
                <a:spcPts val="0"/>
              </a:spcAft>
              <a:buSzPts val="1400"/>
              <a:buNone/>
            </a:pPr>
            <a:r>
              <a:rPr b="1" lang="en-US" sz="1400">
                <a:solidFill>
                  <a:srgbClr val="000000"/>
                </a:solidFill>
                <a:latin typeface="Century Gothic"/>
                <a:ea typeface="Century Gothic"/>
                <a:cs typeface="Century Gothic"/>
                <a:sym typeface="Century Gothic"/>
              </a:rPr>
              <a:t>Think about signing up to participate in a community forum or a focus group discussion.  Watch the OCDSB Human Rights Policy Consultation Page for details about the opportunities as they become availalbe.</a:t>
            </a:r>
            <a:endParaRPr b="1" sz="1400">
              <a:solidFill>
                <a:srgbClr val="000000"/>
              </a:solidFill>
              <a:latin typeface="Century Gothic"/>
              <a:ea typeface="Century Gothic"/>
              <a:cs typeface="Century Gothic"/>
              <a:sym typeface="Century Gothic"/>
            </a:endParaRPr>
          </a:p>
          <a:p>
            <a:pPr indent="0" lvl="0" marL="0" rtl="0" algn="l">
              <a:lnSpc>
                <a:spcPct val="100000"/>
              </a:lnSpc>
              <a:spcBef>
                <a:spcPts val="75"/>
              </a:spcBef>
              <a:spcAft>
                <a:spcPts val="0"/>
              </a:spcAft>
              <a:buSzPts val="1400"/>
              <a:buNone/>
            </a:pPr>
            <a:r>
              <a:t/>
            </a:r>
            <a:endParaRPr b="1" sz="1400">
              <a:solidFill>
                <a:srgbClr val="000000"/>
              </a:solidFill>
              <a:latin typeface="Century Gothic"/>
              <a:ea typeface="Century Gothic"/>
              <a:cs typeface="Century Gothic"/>
              <a:sym typeface="Century Gothic"/>
            </a:endParaRPr>
          </a:p>
          <a:p>
            <a:pPr indent="0" lvl="0" marL="0" rtl="0" algn="l">
              <a:lnSpc>
                <a:spcPct val="100000"/>
              </a:lnSpc>
              <a:spcBef>
                <a:spcPts val="75"/>
              </a:spcBef>
              <a:spcAft>
                <a:spcPts val="0"/>
              </a:spcAft>
              <a:buSzPts val="1400"/>
              <a:buNone/>
            </a:pPr>
            <a:r>
              <a:rPr b="1" lang="en-US" sz="1400">
                <a:solidFill>
                  <a:srgbClr val="000000"/>
                </a:solidFill>
                <a:latin typeface="Century Gothic"/>
                <a:ea typeface="Century Gothic"/>
                <a:cs typeface="Century Gothic"/>
                <a:sym typeface="Century Gothic"/>
              </a:rPr>
              <a:t>Promoting and protecting human rights is all of our responsibility.  Get involved and help us build a policy that centres dignity and respect for everyone in our community. Human rights are for everyone.</a:t>
            </a:r>
            <a:endParaRPr b="1" sz="1400">
              <a:solidFill>
                <a:srgbClr val="000000"/>
              </a:solidFill>
              <a:latin typeface="Century Gothic"/>
              <a:ea typeface="Century Gothic"/>
              <a:cs typeface="Century Gothic"/>
              <a:sym typeface="Century Gothic"/>
            </a:endParaRPr>
          </a:p>
          <a:p>
            <a:pPr indent="0" lvl="0" marL="0" rtl="0" algn="l">
              <a:lnSpc>
                <a:spcPct val="100000"/>
              </a:lnSpc>
              <a:spcBef>
                <a:spcPts val="75"/>
              </a:spcBef>
              <a:spcAft>
                <a:spcPts val="0"/>
              </a:spcAft>
              <a:buSzPts val="1400"/>
              <a:buNone/>
            </a:pPr>
            <a:r>
              <a:t/>
            </a:r>
            <a:endParaRPr b="1" sz="1400">
              <a:solidFill>
                <a:srgbClr val="000000"/>
              </a:solidFill>
              <a:latin typeface="Century Gothic"/>
              <a:ea typeface="Century Gothic"/>
              <a:cs typeface="Century Gothic"/>
              <a:sym typeface="Century Gothic"/>
            </a:endParaRPr>
          </a:p>
          <a:p>
            <a:pPr indent="0" lvl="0" marL="0" rtl="0" algn="l">
              <a:lnSpc>
                <a:spcPct val="100000"/>
              </a:lnSpc>
              <a:spcBef>
                <a:spcPts val="75"/>
              </a:spcBef>
              <a:spcAft>
                <a:spcPts val="75"/>
              </a:spcAft>
              <a:buSzPts val="1400"/>
              <a:buNone/>
            </a:pPr>
            <a:r>
              <a:t/>
            </a:r>
            <a:endParaRPr b="1" sz="1400">
              <a:solidFill>
                <a:srgbClr val="000000"/>
              </a:solidFill>
              <a:latin typeface="Century Gothic"/>
              <a:ea typeface="Century Gothic"/>
              <a:cs typeface="Century Gothic"/>
              <a:sym typeface="Century Gothic"/>
            </a:endParaRPr>
          </a:p>
        </p:txBody>
      </p:sp>
      <p:sp>
        <p:nvSpPr>
          <p:cNvPr id="179" name="Google Shape;179;gb56031c162_0_2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b039f783e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b039f783e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41300" lvl="0" marL="342900" rtl="0" algn="l">
              <a:lnSpc>
                <a:spcPct val="100000"/>
              </a:lnSpc>
              <a:spcBef>
                <a:spcPts val="0"/>
              </a:spcBef>
              <a:spcAft>
                <a:spcPts val="0"/>
              </a:spcAft>
              <a:buClr>
                <a:schemeClr val="dk1"/>
              </a:buClr>
              <a:buSzPts val="1600"/>
              <a:buFont typeface="Noto Sans Symbols"/>
              <a:buNone/>
            </a:pPr>
            <a:r>
              <a:rPr lang="en-US" sz="1600"/>
              <a:t>This is the timeline for the human rights policy consultation. We are currently in Phase 1.  </a:t>
            </a:r>
            <a:r>
              <a:rPr lang="en-US" sz="1600">
                <a:highlight>
                  <a:srgbClr val="FFFFFF"/>
                </a:highlight>
                <a:latin typeface="Arial"/>
                <a:ea typeface="Arial"/>
                <a:cs typeface="Arial"/>
                <a:sym typeface="Arial"/>
              </a:rPr>
              <a:t>We will be holding on-line focus group discussions for students, staff and families as well as community forums to create a space for you to share your perspective.  We will draft a policy based on what we hear from the OCDSB community in Phase 1, and in Phase 2 we will share the draft policy with everyone again to get additional feedback.  We hope to have the human rights policy ready for presentation to the Board of Trustees in October 2021.</a:t>
            </a:r>
            <a:endParaRPr sz="1600"/>
          </a:p>
        </p:txBody>
      </p:sp>
      <p:sp>
        <p:nvSpPr>
          <p:cNvPr id="208" name="Google Shape;208;gb039f783e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Lo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Lora"/>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Lo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Lor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venir"/>
                <a:ea typeface="Avenir"/>
                <a:cs typeface="Avenir"/>
                <a:sym typeface="Avenir"/>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venir"/>
                <a:ea typeface="Avenir"/>
                <a:cs typeface="Avenir"/>
                <a:sym typeface="Avenir"/>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venir"/>
                <a:ea typeface="Avenir"/>
                <a:cs typeface="Avenir"/>
                <a:sym typeface="Avenir"/>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venir"/>
                <a:ea typeface="Avenir"/>
                <a:cs typeface="Avenir"/>
                <a:sym typeface="Avenir"/>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venir"/>
                <a:ea typeface="Avenir"/>
                <a:cs typeface="Avenir"/>
                <a:sym typeface="Avenir"/>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600"/>
              <a:buFont typeface="Lora"/>
              <a:buNone/>
              <a:defRPr b="0" i="0" sz="3600" u="none" cap="none" strike="noStrike">
                <a:solidFill>
                  <a:schemeClr val="dk1"/>
                </a:solidFill>
                <a:latin typeface="Lora"/>
                <a:ea typeface="Lora"/>
                <a:cs typeface="Lora"/>
                <a:sym typeface="Lor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hyperlink" Target="http://drive.google.com/file/d/1sLrkDGgeU45yDO-XpqUMLtLvvJ1LreTN/view"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e2fbuOjK0Uc" TargetMode="External"/><Relationship Id="rId4" Type="http://schemas.openxmlformats.org/officeDocument/2006/relationships/image" Target="../media/image3.jpg"/><Relationship Id="rId5" Type="http://schemas.openxmlformats.org/officeDocument/2006/relationships/hyperlink" Target="https://www.chrc-ccdp.gc.ca/eng/content/asl" TargetMode="External"/><Relationship Id="rId6" Type="http://schemas.openxmlformats.org/officeDocument/2006/relationships/hyperlink" Target="http://drive.google.com/file/d/1fck976xOHerqh8QE-yW3j__0pw5WUg9W/view" TargetMode="External"/><Relationship Id="rId7"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drive.google.com/file/d/1NTmfpCZSurruP62wG5L4kSUPhKbfG26P/view"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drive.google.com/file/d/1rAqMYc3fn7fIkwYZ2YDRbNLmiDZqu6nY/view" TargetMode="Externa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drive.google.com/file/d/10EzPPd-1Sl1snrLhqbScQmjUnVzIY0d9/view"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drive.google.com/file/d/1UCNOGTZ6gUTM7vJgwQIiecyttpwkbe0e/view"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hyperlink" Target="http://drive.google.com/file/d/1e3Xwbp9JjsKkDg50dJ1x0LTsB_FddDSz/view" TargetMode="External"/><Relationship Id="rId8"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ocdsb.ca/cms/One.aspx?portalId=55478&amp;pageId=36429793" TargetMode="External"/><Relationship Id="rId4" Type="http://schemas.openxmlformats.org/officeDocument/2006/relationships/hyperlink" Target="mailto:consultation.humanrights@ocdsb.ca" TargetMode="External"/><Relationship Id="rId5" Type="http://schemas.openxmlformats.org/officeDocument/2006/relationships/hyperlink" Target="https://ocdsb.ca/cms/One.aspx?portalId=55478&amp;pageId=36429793" TargetMode="External"/><Relationship Id="rId6" Type="http://schemas.openxmlformats.org/officeDocument/2006/relationships/hyperlink" Target="https://ocdsb.ca/cms/One.aspx?portalId=55478&amp;pageId=36429793" TargetMode="External"/><Relationship Id="rId7" Type="http://schemas.openxmlformats.org/officeDocument/2006/relationships/hyperlink" Target="http://drive.google.com/file/d/1GVJndUHsD-c_IOICWlSKxhZCzD6dYiv0/view" TargetMode="External"/><Relationship Id="rId8"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drive.google.com/file/d/1GVJndUHsD-c_IOICWlSKxhZCzD6dYiv0/view"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
          <p:cNvSpPr txBox="1"/>
          <p:nvPr>
            <p:ph type="ctrTitle"/>
          </p:nvPr>
        </p:nvSpPr>
        <p:spPr>
          <a:xfrm>
            <a:off x="113288" y="307645"/>
            <a:ext cx="11972301" cy="198240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6C266A"/>
              </a:buClr>
              <a:buSzPts val="4000"/>
              <a:buFont typeface="Lora"/>
              <a:buNone/>
            </a:pPr>
            <a:r>
              <a:t/>
            </a:r>
            <a:endParaRPr b="1" sz="2000">
              <a:solidFill>
                <a:srgbClr val="6C266A"/>
              </a:solidFill>
              <a:latin typeface="Avenir"/>
              <a:ea typeface="Avenir"/>
              <a:cs typeface="Avenir"/>
              <a:sym typeface="Avenir"/>
            </a:endParaRPr>
          </a:p>
          <a:p>
            <a:pPr indent="0" lvl="0" marL="0" rtl="0" algn="ctr">
              <a:lnSpc>
                <a:spcPct val="90000"/>
              </a:lnSpc>
              <a:spcBef>
                <a:spcPts val="0"/>
              </a:spcBef>
              <a:spcAft>
                <a:spcPts val="0"/>
              </a:spcAft>
              <a:buSzPts val="6000"/>
              <a:buNone/>
            </a:pPr>
            <a:r>
              <a:rPr lang="en-US" sz="2600">
                <a:solidFill>
                  <a:srgbClr val="FFFFFF"/>
                </a:solidFill>
              </a:rPr>
              <a:t>… having as its aim the creation of a climate of understanding and mutual respect for the dignity and worth of each person so that each person feels a part of the community and able to contribute fully to the development and well-being of the community …</a:t>
            </a:r>
            <a:endParaRPr sz="2600">
              <a:solidFill>
                <a:srgbClr val="FFFFFF"/>
              </a:solidFill>
            </a:endParaRPr>
          </a:p>
          <a:p>
            <a:pPr indent="0" lvl="0" marL="0" rtl="0" algn="r">
              <a:lnSpc>
                <a:spcPct val="90000"/>
              </a:lnSpc>
              <a:spcBef>
                <a:spcPts val="0"/>
              </a:spcBef>
              <a:spcAft>
                <a:spcPts val="0"/>
              </a:spcAft>
              <a:buSzPts val="6000"/>
              <a:buNone/>
            </a:pPr>
            <a:br>
              <a:rPr lang="en-US" sz="2600">
                <a:solidFill>
                  <a:srgbClr val="FFFFFF"/>
                </a:solidFill>
              </a:rPr>
            </a:br>
            <a:r>
              <a:rPr lang="en-US" sz="2600">
                <a:solidFill>
                  <a:srgbClr val="FFFFFF"/>
                </a:solidFill>
              </a:rPr>
              <a:t>Preamble - Ontario </a:t>
            </a:r>
            <a:r>
              <a:rPr i="1" lang="en-US" sz="2600">
                <a:solidFill>
                  <a:srgbClr val="FFFFFF"/>
                </a:solidFill>
              </a:rPr>
              <a:t>Human Rights Code</a:t>
            </a:r>
            <a:br>
              <a:rPr lang="en-US" sz="2600">
                <a:solidFill>
                  <a:srgbClr val="FFFFFF"/>
                </a:solidFill>
              </a:rPr>
            </a:br>
            <a:endParaRPr b="1" sz="2600">
              <a:solidFill>
                <a:srgbClr val="FFFFFF"/>
              </a:solidFill>
              <a:latin typeface="Avenir"/>
              <a:ea typeface="Avenir"/>
              <a:cs typeface="Avenir"/>
              <a:sym typeface="Avenir"/>
            </a:endParaRPr>
          </a:p>
        </p:txBody>
      </p:sp>
      <p:pic>
        <p:nvPicPr>
          <p:cNvPr id="86" name="Google Shape;86;p1" title="Rec-2021-02-18-From-15-21-42-To-15-22-49.wav">
            <a:hlinkClick r:id="rId4"/>
          </p:cNvPr>
          <p:cNvPicPr preferRelativeResize="0"/>
          <p:nvPr/>
        </p:nvPicPr>
        <p:blipFill>
          <a:blip r:embed="rId5">
            <a:alphaModFix/>
          </a:blip>
          <a:stretch>
            <a:fillRect/>
          </a:stretch>
        </p:blipFill>
        <p:spPr>
          <a:xfrm>
            <a:off x="113300" y="5855202"/>
            <a:ext cx="556825" cy="556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bdd8ef448a_0_0"/>
          <p:cNvSpPr txBox="1"/>
          <p:nvPr/>
        </p:nvSpPr>
        <p:spPr>
          <a:xfrm>
            <a:off x="685050" y="372750"/>
            <a:ext cx="33312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SzPts val="3200"/>
              <a:buFont typeface="Lora"/>
              <a:buNone/>
            </a:pPr>
            <a:r>
              <a:rPr b="1" lang="en-US" sz="3200">
                <a:solidFill>
                  <a:schemeClr val="dk1"/>
                </a:solidFill>
                <a:latin typeface="Lora"/>
                <a:ea typeface="Lora"/>
                <a:cs typeface="Lora"/>
                <a:sym typeface="Lora"/>
              </a:rPr>
              <a:t>What are human rights?</a:t>
            </a:r>
            <a:endParaRPr b="0" i="0" sz="3200" u="none" cap="none" strike="noStrike">
              <a:solidFill>
                <a:schemeClr val="dk1"/>
              </a:solidFill>
              <a:latin typeface="Lora"/>
              <a:ea typeface="Lora"/>
              <a:cs typeface="Lora"/>
              <a:sym typeface="Lora"/>
            </a:endParaRPr>
          </a:p>
        </p:txBody>
      </p:sp>
      <p:pic>
        <p:nvPicPr>
          <p:cNvPr descr="You can contact us at any point during the process&#10;TTY: 1-888-643-3304,&#10;info.com@ccdp-chrc.gc.ca, https://www.chrc-ccdp.gc.ca/eng" id="93" name="Google Shape;93;gbdd8ef448a_0_0" title="What Are Human Rights?">
            <a:hlinkClick r:id="rId3"/>
          </p:cNvPr>
          <p:cNvPicPr preferRelativeResize="0"/>
          <p:nvPr/>
        </p:nvPicPr>
        <p:blipFill>
          <a:blip r:embed="rId4">
            <a:alphaModFix/>
          </a:blip>
          <a:stretch>
            <a:fillRect/>
          </a:stretch>
        </p:blipFill>
        <p:spPr>
          <a:xfrm>
            <a:off x="4509850" y="300275"/>
            <a:ext cx="7402550" cy="5551950"/>
          </a:xfrm>
          <a:prstGeom prst="rect">
            <a:avLst/>
          </a:prstGeom>
          <a:noFill/>
          <a:ln>
            <a:noFill/>
          </a:ln>
        </p:spPr>
      </p:pic>
      <p:sp>
        <p:nvSpPr>
          <p:cNvPr id="94" name="Google Shape;94;gbdd8ef448a_0_0"/>
          <p:cNvSpPr txBox="1"/>
          <p:nvPr/>
        </p:nvSpPr>
        <p:spPr>
          <a:xfrm>
            <a:off x="493725" y="4485975"/>
            <a:ext cx="22122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Avenir"/>
                <a:ea typeface="Avenir"/>
                <a:cs typeface="Avenir"/>
                <a:sym typeface="Avenir"/>
              </a:rPr>
              <a:t>From: Canadian Human Rights Commission</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rPr lang="en-US" u="sng">
                <a:solidFill>
                  <a:schemeClr val="hlink"/>
                </a:solidFill>
                <a:latin typeface="Avenir"/>
                <a:ea typeface="Avenir"/>
                <a:cs typeface="Avenir"/>
                <a:sym typeface="Avenir"/>
                <a:hlinkClick r:id="rId5"/>
              </a:rPr>
              <a:t>https://www.chrc-ccdp.gc.ca/eng/content/asl</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p:txBody>
      </p:sp>
      <p:pic>
        <p:nvPicPr>
          <p:cNvPr id="95" name="Google Shape;95;gbdd8ef448a_0_0" title="Rec-2021-02-18-From-15-26-34-To-15-27-13.wav">
            <a:hlinkClick r:id="rId6"/>
          </p:cNvPr>
          <p:cNvPicPr preferRelativeResize="0"/>
          <p:nvPr/>
        </p:nvPicPr>
        <p:blipFill>
          <a:blip r:embed="rId7">
            <a:alphaModFix/>
          </a:blip>
          <a:stretch>
            <a:fillRect/>
          </a:stretch>
        </p:blipFill>
        <p:spPr>
          <a:xfrm>
            <a:off x="493725" y="4005975"/>
            <a:ext cx="569175" cy="569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ph type="title"/>
          </p:nvPr>
        </p:nvSpPr>
        <p:spPr>
          <a:xfrm>
            <a:off x="801350" y="0"/>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Lora"/>
              <a:buNone/>
            </a:pPr>
            <a:r>
              <a:rPr b="1" lang="en-US" sz="3200"/>
              <a:t>What is the r</a:t>
            </a:r>
            <a:r>
              <a:rPr b="1" lang="en-US" sz="3200">
                <a:solidFill>
                  <a:schemeClr val="dk1"/>
                </a:solidFill>
              </a:rPr>
              <a:t>ight to </a:t>
            </a:r>
            <a:r>
              <a:rPr b="1" lang="en-US" sz="3200"/>
              <a:t>e</a:t>
            </a:r>
            <a:r>
              <a:rPr b="1" lang="en-US" sz="3200">
                <a:solidFill>
                  <a:schemeClr val="dk1"/>
                </a:solidFill>
              </a:rPr>
              <a:t>ducation?</a:t>
            </a:r>
            <a:endParaRPr b="1" sz="3200">
              <a:solidFill>
                <a:schemeClr val="dk1"/>
              </a:solidFill>
            </a:endParaRPr>
          </a:p>
        </p:txBody>
      </p:sp>
      <p:grpSp>
        <p:nvGrpSpPr>
          <p:cNvPr id="102" name="Google Shape;102;p2"/>
          <p:cNvGrpSpPr/>
          <p:nvPr/>
        </p:nvGrpSpPr>
        <p:grpSpPr>
          <a:xfrm>
            <a:off x="2311591" y="1062747"/>
            <a:ext cx="7568826" cy="4541296"/>
            <a:chOff x="0" y="189610"/>
            <a:chExt cx="7568826" cy="4541296"/>
          </a:xfrm>
        </p:grpSpPr>
        <p:sp>
          <p:nvSpPr>
            <p:cNvPr id="103" name="Google Shape;103;p2"/>
            <p:cNvSpPr/>
            <p:nvPr/>
          </p:nvSpPr>
          <p:spPr>
            <a:xfrm>
              <a:off x="0" y="189610"/>
              <a:ext cx="4541296" cy="4541296"/>
            </a:xfrm>
            <a:prstGeom prst="pie">
              <a:avLst>
                <a:gd fmla="val 5400000" name="adj1"/>
                <a:gd fmla="val 16200000" name="adj2"/>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2"/>
            <p:cNvSpPr/>
            <p:nvPr/>
          </p:nvSpPr>
          <p:spPr>
            <a:xfrm>
              <a:off x="2270648" y="189610"/>
              <a:ext cx="5298178" cy="4541296"/>
            </a:xfrm>
            <a:prstGeom prst="rect">
              <a:avLst/>
            </a:prstGeom>
            <a:solidFill>
              <a:schemeClr val="lt1">
                <a:alpha val="88627"/>
              </a:schemeClr>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
            <p:cNvSpPr txBox="1"/>
            <p:nvPr/>
          </p:nvSpPr>
          <p:spPr>
            <a:xfrm>
              <a:off x="2270648" y="189610"/>
              <a:ext cx="5298178" cy="965025"/>
            </a:xfrm>
            <a:prstGeom prst="rect">
              <a:avLst/>
            </a:prstGeom>
            <a:noFill/>
            <a:ln>
              <a:noFill/>
            </a:ln>
          </p:spPr>
          <p:txBody>
            <a:bodyPr anchorCtr="0" anchor="ctr" bIns="125725" lIns="125725" spcFirstLastPara="1" rIns="125725" wrap="square" tIns="125725">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rgbClr val="000000"/>
                  </a:solidFill>
                  <a:latin typeface="Avenir"/>
                  <a:ea typeface="Avenir"/>
                  <a:cs typeface="Avenir"/>
                  <a:sym typeface="Avenir"/>
                </a:rPr>
                <a:t>Equal opportunity</a:t>
              </a:r>
              <a:endParaRPr b="0" i="0" sz="3300" u="none" cap="none" strike="noStrike">
                <a:solidFill>
                  <a:srgbClr val="000000"/>
                </a:solidFill>
                <a:latin typeface="Avenir"/>
                <a:ea typeface="Avenir"/>
                <a:cs typeface="Avenir"/>
                <a:sym typeface="Avenir"/>
              </a:endParaRPr>
            </a:p>
          </p:txBody>
        </p:sp>
        <p:sp>
          <p:nvSpPr>
            <p:cNvPr id="106" name="Google Shape;106;p2"/>
            <p:cNvSpPr/>
            <p:nvPr/>
          </p:nvSpPr>
          <p:spPr>
            <a:xfrm>
              <a:off x="596045" y="1154636"/>
              <a:ext cx="3349205" cy="3349205"/>
            </a:xfrm>
            <a:prstGeom prst="pie">
              <a:avLst>
                <a:gd fmla="val 5400000" name="adj1"/>
                <a:gd fmla="val 16200000" name="adj2"/>
              </a:avLst>
            </a:prstGeom>
            <a:solidFill>
              <a:srgbClr val="43BCB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
            <p:cNvSpPr/>
            <p:nvPr/>
          </p:nvSpPr>
          <p:spPr>
            <a:xfrm>
              <a:off x="2270648" y="1154636"/>
              <a:ext cx="5298178" cy="3349205"/>
            </a:xfrm>
            <a:prstGeom prst="rect">
              <a:avLst/>
            </a:prstGeom>
            <a:solidFill>
              <a:schemeClr val="lt1">
                <a:alpha val="88627"/>
              </a:schemeClr>
            </a:solidFill>
            <a:ln cap="flat" cmpd="sng" w="25400">
              <a:solidFill>
                <a:srgbClr val="43BCB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2"/>
            <p:cNvSpPr txBox="1"/>
            <p:nvPr/>
          </p:nvSpPr>
          <p:spPr>
            <a:xfrm>
              <a:off x="2270648" y="1154636"/>
              <a:ext cx="5298178" cy="965025"/>
            </a:xfrm>
            <a:prstGeom prst="rect">
              <a:avLst/>
            </a:prstGeom>
            <a:noFill/>
            <a:ln>
              <a:noFill/>
            </a:ln>
          </p:spPr>
          <p:txBody>
            <a:bodyPr anchorCtr="0" anchor="ctr" bIns="125725" lIns="125725" spcFirstLastPara="1" rIns="125725" wrap="square" tIns="125725">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rgbClr val="000000"/>
                  </a:solidFill>
                  <a:latin typeface="Avenir"/>
                  <a:ea typeface="Avenir"/>
                  <a:cs typeface="Avenir"/>
                  <a:sym typeface="Avenir"/>
                </a:rPr>
                <a:t>Fullest potential</a:t>
              </a:r>
              <a:endParaRPr b="0" i="0" sz="3300" u="none" cap="none" strike="noStrike">
                <a:solidFill>
                  <a:srgbClr val="000000"/>
                </a:solidFill>
                <a:latin typeface="Avenir"/>
                <a:ea typeface="Avenir"/>
                <a:cs typeface="Avenir"/>
                <a:sym typeface="Avenir"/>
              </a:endParaRPr>
            </a:p>
          </p:txBody>
        </p:sp>
        <p:sp>
          <p:nvSpPr>
            <p:cNvPr id="109" name="Google Shape;109;p2"/>
            <p:cNvSpPr/>
            <p:nvPr/>
          </p:nvSpPr>
          <p:spPr>
            <a:xfrm>
              <a:off x="1192090" y="2119661"/>
              <a:ext cx="2157115" cy="2157115"/>
            </a:xfrm>
            <a:prstGeom prst="pie">
              <a:avLst>
                <a:gd fmla="val 5400000" name="adj1"/>
                <a:gd fmla="val 16200000" name="adj2"/>
              </a:avLst>
            </a:prstGeom>
            <a:solidFill>
              <a:srgbClr val="45B36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2"/>
            <p:cNvSpPr/>
            <p:nvPr/>
          </p:nvSpPr>
          <p:spPr>
            <a:xfrm>
              <a:off x="2270648" y="2119661"/>
              <a:ext cx="5298178" cy="2157115"/>
            </a:xfrm>
            <a:prstGeom prst="rect">
              <a:avLst/>
            </a:prstGeom>
            <a:solidFill>
              <a:schemeClr val="lt1">
                <a:alpha val="88627"/>
              </a:schemeClr>
            </a:solidFill>
            <a:ln cap="flat" cmpd="sng" w="25400">
              <a:solidFill>
                <a:srgbClr val="45B3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
            <p:cNvSpPr txBox="1"/>
            <p:nvPr/>
          </p:nvSpPr>
          <p:spPr>
            <a:xfrm>
              <a:off x="2270648" y="2119661"/>
              <a:ext cx="5298178" cy="965025"/>
            </a:xfrm>
            <a:prstGeom prst="rect">
              <a:avLst/>
            </a:prstGeom>
            <a:noFill/>
            <a:ln>
              <a:noFill/>
            </a:ln>
          </p:spPr>
          <p:txBody>
            <a:bodyPr anchorCtr="0" anchor="ctr" bIns="125725" lIns="125725" spcFirstLastPara="1" rIns="125725" wrap="square" tIns="125725">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rgbClr val="000000"/>
                  </a:solidFill>
                  <a:latin typeface="Avenir"/>
                  <a:ea typeface="Avenir"/>
                  <a:cs typeface="Avenir"/>
                  <a:sym typeface="Avenir"/>
                </a:rPr>
                <a:t>Non-discrimination</a:t>
              </a:r>
              <a:endParaRPr b="0" i="0" sz="3300" u="none" cap="none" strike="noStrike">
                <a:solidFill>
                  <a:srgbClr val="000000"/>
                </a:solidFill>
                <a:latin typeface="Avenir"/>
                <a:ea typeface="Avenir"/>
                <a:cs typeface="Avenir"/>
                <a:sym typeface="Avenir"/>
              </a:endParaRPr>
            </a:p>
          </p:txBody>
        </p:sp>
        <p:sp>
          <p:nvSpPr>
            <p:cNvPr id="112" name="Google Shape;112;p2"/>
            <p:cNvSpPr/>
            <p:nvPr/>
          </p:nvSpPr>
          <p:spPr>
            <a:xfrm>
              <a:off x="1788135" y="3084687"/>
              <a:ext cx="965025" cy="965025"/>
            </a:xfrm>
            <a:prstGeom prst="pie">
              <a:avLst>
                <a:gd fmla="val 5400000" name="adj1"/>
                <a:gd fmla="val 16200000" name="adj2"/>
              </a:avLst>
            </a:prstGeom>
            <a:solidFill>
              <a:srgbClr val="6FAA4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
            <p:cNvSpPr/>
            <p:nvPr/>
          </p:nvSpPr>
          <p:spPr>
            <a:xfrm>
              <a:off x="2270648" y="3084687"/>
              <a:ext cx="5298178" cy="965025"/>
            </a:xfrm>
            <a:prstGeom prst="rect">
              <a:avLst/>
            </a:prstGeom>
            <a:solidFill>
              <a:schemeClr val="lt1">
                <a:alpha val="88627"/>
              </a:schemeClr>
            </a:solidFill>
            <a:ln cap="flat" cmpd="sng" w="25400">
              <a:solidFill>
                <a:srgbClr val="6FAA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
            <p:cNvSpPr txBox="1"/>
            <p:nvPr/>
          </p:nvSpPr>
          <p:spPr>
            <a:xfrm>
              <a:off x="2270648" y="3084687"/>
              <a:ext cx="5298178" cy="965025"/>
            </a:xfrm>
            <a:prstGeom prst="rect">
              <a:avLst/>
            </a:prstGeom>
            <a:noFill/>
            <a:ln>
              <a:noFill/>
            </a:ln>
          </p:spPr>
          <p:txBody>
            <a:bodyPr anchorCtr="0" anchor="ctr" bIns="125725" lIns="125725" spcFirstLastPara="1" rIns="125725" wrap="square" tIns="125725">
              <a:noAutofit/>
            </a:bodyPr>
            <a:lstStyle/>
            <a:p>
              <a:pPr indent="0" lvl="0" marL="0" marR="0" rtl="0" algn="ctr">
                <a:lnSpc>
                  <a:spcPct val="90000"/>
                </a:lnSpc>
                <a:spcBef>
                  <a:spcPts val="0"/>
                </a:spcBef>
                <a:spcAft>
                  <a:spcPts val="0"/>
                </a:spcAft>
                <a:buClr>
                  <a:srgbClr val="000000"/>
                </a:buClr>
                <a:buSzPts val="3300"/>
                <a:buFont typeface="Arial"/>
                <a:buNone/>
              </a:pPr>
              <a:r>
                <a:rPr b="0" i="0" lang="en-US" sz="3300" u="none" cap="none" strike="noStrike">
                  <a:solidFill>
                    <a:srgbClr val="000000"/>
                  </a:solidFill>
                  <a:latin typeface="Avenir"/>
                  <a:ea typeface="Avenir"/>
                  <a:cs typeface="Avenir"/>
                  <a:sym typeface="Avenir"/>
                </a:rPr>
                <a:t>Diversity and human rights</a:t>
              </a:r>
              <a:endParaRPr b="0" i="0" sz="3300" u="none" cap="none" strike="noStrike">
                <a:solidFill>
                  <a:srgbClr val="000000"/>
                </a:solidFill>
                <a:latin typeface="Avenir"/>
                <a:ea typeface="Avenir"/>
                <a:cs typeface="Avenir"/>
                <a:sym typeface="Avenir"/>
              </a:endParaRPr>
            </a:p>
          </p:txBody>
        </p:sp>
      </p:grpSp>
      <p:pic>
        <p:nvPicPr>
          <p:cNvPr id="115" name="Google Shape;115;p2" title="Rec-2021-02-18-From-16-13-38-To-16-14-10.wav">
            <a:hlinkClick r:id="rId3"/>
          </p:cNvPr>
          <p:cNvPicPr preferRelativeResize="0"/>
          <p:nvPr/>
        </p:nvPicPr>
        <p:blipFill>
          <a:blip r:embed="rId4">
            <a:alphaModFix/>
          </a:blip>
          <a:stretch>
            <a:fillRect/>
          </a:stretch>
        </p:blipFill>
        <p:spPr>
          <a:xfrm>
            <a:off x="428750" y="5188500"/>
            <a:ext cx="573175" cy="573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a:t>What is discrimination?</a:t>
            </a:r>
            <a:endParaRPr b="1"/>
          </a:p>
        </p:txBody>
      </p:sp>
      <p:grpSp>
        <p:nvGrpSpPr>
          <p:cNvPr id="122" name="Google Shape;122;p4"/>
          <p:cNvGrpSpPr/>
          <p:nvPr/>
        </p:nvGrpSpPr>
        <p:grpSpPr>
          <a:xfrm>
            <a:off x="564165" y="2195536"/>
            <a:ext cx="11063668" cy="2466925"/>
            <a:chOff x="1861" y="2400488"/>
            <a:chExt cx="11063668" cy="2466925"/>
          </a:xfrm>
        </p:grpSpPr>
        <p:sp>
          <p:nvSpPr>
            <p:cNvPr id="123" name="Google Shape;123;p4"/>
            <p:cNvSpPr/>
            <p:nvPr/>
          </p:nvSpPr>
          <p:spPr>
            <a:xfrm>
              <a:off x="1861" y="2400488"/>
              <a:ext cx="2466925" cy="2466925"/>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
            <p:cNvSpPr txBox="1"/>
            <p:nvPr/>
          </p:nvSpPr>
          <p:spPr>
            <a:xfrm>
              <a:off x="363134" y="2761761"/>
              <a:ext cx="1744379" cy="1744379"/>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None/>
              </a:pPr>
              <a:r>
                <a:rPr b="0" i="0" lang="en-US" sz="1900" u="none" cap="none" strike="noStrike">
                  <a:solidFill>
                    <a:schemeClr val="lt1"/>
                  </a:solidFill>
                  <a:latin typeface="Arial"/>
                  <a:ea typeface="Arial"/>
                  <a:cs typeface="Arial"/>
                  <a:sym typeface="Arial"/>
                </a:rPr>
                <a:t>Unfair or negative treatment</a:t>
              </a:r>
              <a:endParaRPr b="0" i="0" sz="1900" u="none" cap="none" strike="noStrike">
                <a:solidFill>
                  <a:schemeClr val="lt1"/>
                </a:solidFill>
                <a:latin typeface="Arial"/>
                <a:ea typeface="Arial"/>
                <a:cs typeface="Arial"/>
                <a:sym typeface="Arial"/>
              </a:endParaRPr>
            </a:p>
          </p:txBody>
        </p:sp>
        <p:sp>
          <p:nvSpPr>
            <p:cNvPr id="125" name="Google Shape;125;p4"/>
            <p:cNvSpPr/>
            <p:nvPr/>
          </p:nvSpPr>
          <p:spPr>
            <a:xfrm>
              <a:off x="2669101" y="2918542"/>
              <a:ext cx="1430817" cy="1430817"/>
            </a:xfrm>
            <a:prstGeom prst="mathPlus">
              <a:avLst>
                <a:gd fmla="val 23520" name="adj1"/>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4"/>
            <p:cNvSpPr txBox="1"/>
            <p:nvPr/>
          </p:nvSpPr>
          <p:spPr>
            <a:xfrm>
              <a:off x="2858756" y="3465686"/>
              <a:ext cx="1051507" cy="33652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500" u="none" cap="none" strike="noStrike">
                <a:solidFill>
                  <a:schemeClr val="lt1"/>
                </a:solidFill>
                <a:latin typeface="Arial"/>
                <a:ea typeface="Arial"/>
                <a:cs typeface="Arial"/>
                <a:sym typeface="Arial"/>
              </a:endParaRPr>
            </a:p>
          </p:txBody>
        </p:sp>
        <p:sp>
          <p:nvSpPr>
            <p:cNvPr id="127" name="Google Shape;127;p4"/>
            <p:cNvSpPr/>
            <p:nvPr/>
          </p:nvSpPr>
          <p:spPr>
            <a:xfrm>
              <a:off x="4300233" y="2400488"/>
              <a:ext cx="2466925" cy="2466925"/>
            </a:xfrm>
            <a:prstGeom prst="ellipse">
              <a:avLst/>
            </a:prstGeom>
            <a:solidFill>
              <a:srgbClr val="21E14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4"/>
            <p:cNvSpPr txBox="1"/>
            <p:nvPr/>
          </p:nvSpPr>
          <p:spPr>
            <a:xfrm>
              <a:off x="4661506" y="2761761"/>
              <a:ext cx="1744379" cy="1744379"/>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None/>
              </a:pPr>
              <a:r>
                <a:rPr b="0" i="0" lang="en-US" sz="1900" u="none" cap="none" strike="noStrike">
                  <a:solidFill>
                    <a:schemeClr val="lt1"/>
                  </a:solidFill>
                  <a:latin typeface="Arial"/>
                  <a:ea typeface="Arial"/>
                  <a:cs typeface="Arial"/>
                  <a:sym typeface="Arial"/>
                </a:rPr>
                <a:t>Because of race, gender, religion, disability or any other protected ground</a:t>
              </a:r>
              <a:endParaRPr b="0" i="0" sz="1900" u="none" cap="none" strike="noStrike">
                <a:solidFill>
                  <a:schemeClr val="lt1"/>
                </a:solidFill>
                <a:latin typeface="Arial"/>
                <a:ea typeface="Arial"/>
                <a:cs typeface="Arial"/>
                <a:sym typeface="Arial"/>
              </a:endParaRPr>
            </a:p>
          </p:txBody>
        </p:sp>
        <p:sp>
          <p:nvSpPr>
            <p:cNvPr id="129" name="Google Shape;129;p4"/>
            <p:cNvSpPr/>
            <p:nvPr/>
          </p:nvSpPr>
          <p:spPr>
            <a:xfrm>
              <a:off x="6967473" y="2918542"/>
              <a:ext cx="1430817" cy="1430817"/>
            </a:xfrm>
            <a:prstGeom prst="mathEqual">
              <a:avLst>
                <a:gd fmla="val 23520" name="adj1"/>
                <a:gd fmla="val 11760" name="adj2"/>
              </a:avLst>
            </a:prstGeom>
            <a:solidFill>
              <a:srgbClr val="4371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
            <p:cNvSpPr txBox="1"/>
            <p:nvPr/>
          </p:nvSpPr>
          <p:spPr>
            <a:xfrm>
              <a:off x="7157128" y="3213290"/>
              <a:ext cx="1051507" cy="84132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500" u="none" cap="none" strike="noStrike">
                <a:solidFill>
                  <a:schemeClr val="lt1"/>
                </a:solidFill>
                <a:latin typeface="Arial"/>
                <a:ea typeface="Arial"/>
                <a:cs typeface="Arial"/>
                <a:sym typeface="Arial"/>
              </a:endParaRPr>
            </a:p>
          </p:txBody>
        </p:sp>
        <p:sp>
          <p:nvSpPr>
            <p:cNvPr id="131" name="Google Shape;131;p4"/>
            <p:cNvSpPr/>
            <p:nvPr/>
          </p:nvSpPr>
          <p:spPr>
            <a:xfrm>
              <a:off x="8598604" y="2400488"/>
              <a:ext cx="2466925" cy="2466925"/>
            </a:xfrm>
            <a:prstGeom prst="ellipse">
              <a:avLst/>
            </a:prstGeom>
            <a:solidFill>
              <a:srgbClr val="4371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
            <p:cNvSpPr txBox="1"/>
            <p:nvPr/>
          </p:nvSpPr>
          <p:spPr>
            <a:xfrm>
              <a:off x="8959877" y="2761761"/>
              <a:ext cx="1744379" cy="1744379"/>
            </a:xfrm>
            <a:prstGeom prst="rect">
              <a:avLst/>
            </a:prstGeom>
            <a:noFill/>
            <a:ln>
              <a:noFill/>
            </a:ln>
          </p:spPr>
          <p:txBody>
            <a:bodyPr anchorCtr="0" anchor="ctr" bIns="24125" lIns="24125" spcFirstLastPara="1" rIns="24125" wrap="square" tIns="24125">
              <a:noAutofit/>
            </a:bodyPr>
            <a:lstStyle/>
            <a:p>
              <a:pPr indent="0" lvl="0" marL="0" marR="0" rtl="0" algn="ctr">
                <a:lnSpc>
                  <a:spcPct val="90000"/>
                </a:lnSpc>
                <a:spcBef>
                  <a:spcPts val="0"/>
                </a:spcBef>
                <a:spcAft>
                  <a:spcPts val="0"/>
                </a:spcAft>
                <a:buNone/>
              </a:pPr>
              <a:r>
                <a:rPr b="0" i="0" lang="en-US" sz="1900" u="none" cap="none" strike="noStrike">
                  <a:solidFill>
                    <a:schemeClr val="lt1"/>
                  </a:solidFill>
                  <a:latin typeface="Arial"/>
                  <a:ea typeface="Arial"/>
                  <a:cs typeface="Arial"/>
                  <a:sym typeface="Arial"/>
                </a:rPr>
                <a:t>Discrimination</a:t>
              </a:r>
              <a:endParaRPr b="0" i="0" sz="1900" u="none" cap="none" strike="noStrike">
                <a:solidFill>
                  <a:schemeClr val="lt1"/>
                </a:solidFill>
                <a:latin typeface="Arial"/>
                <a:ea typeface="Arial"/>
                <a:cs typeface="Arial"/>
                <a:sym typeface="Arial"/>
              </a:endParaRPr>
            </a:p>
          </p:txBody>
        </p:sp>
      </p:grpSp>
      <p:sp>
        <p:nvSpPr>
          <p:cNvPr id="133" name="Google Shape;133;p4"/>
          <p:cNvSpPr/>
          <p:nvPr/>
        </p:nvSpPr>
        <p:spPr>
          <a:xfrm>
            <a:off x="5978820" y="3275112"/>
            <a:ext cx="2343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p:txBody>
      </p:sp>
      <p:pic>
        <p:nvPicPr>
          <p:cNvPr id="134" name="Google Shape;134;p4" title="Rec-2021-02-18-From-16-19-22-To-16-20-15.wav">
            <a:hlinkClick r:id="rId3"/>
          </p:cNvPr>
          <p:cNvPicPr preferRelativeResize="0"/>
          <p:nvPr/>
        </p:nvPicPr>
        <p:blipFill>
          <a:blip r:embed="rId4">
            <a:alphaModFix/>
          </a:blip>
          <a:stretch>
            <a:fillRect/>
          </a:stretch>
        </p:blipFill>
        <p:spPr>
          <a:xfrm>
            <a:off x="513825" y="5061600"/>
            <a:ext cx="641675" cy="641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a:t>What is harassment?</a:t>
            </a:r>
            <a:endParaRPr b="1"/>
          </a:p>
        </p:txBody>
      </p:sp>
      <p:grpSp>
        <p:nvGrpSpPr>
          <p:cNvPr id="141" name="Google Shape;141;p5"/>
          <p:cNvGrpSpPr/>
          <p:nvPr/>
        </p:nvGrpSpPr>
        <p:grpSpPr>
          <a:xfrm>
            <a:off x="947694" y="2315728"/>
            <a:ext cx="10480542" cy="2336903"/>
            <a:chOff x="1763" y="2205368"/>
            <a:chExt cx="10480542" cy="2336903"/>
          </a:xfrm>
        </p:grpSpPr>
        <p:sp>
          <p:nvSpPr>
            <p:cNvPr id="142" name="Google Shape;142;p5"/>
            <p:cNvSpPr/>
            <p:nvPr/>
          </p:nvSpPr>
          <p:spPr>
            <a:xfrm>
              <a:off x="1763" y="2205368"/>
              <a:ext cx="2336903" cy="2336903"/>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
            <p:cNvSpPr txBox="1"/>
            <p:nvPr/>
          </p:nvSpPr>
          <p:spPr>
            <a:xfrm>
              <a:off x="343995" y="2547600"/>
              <a:ext cx="1652439" cy="1652439"/>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b="0" i="0" lang="en-US" sz="1800" u="none" cap="none" strike="noStrike">
                  <a:solidFill>
                    <a:schemeClr val="lt1"/>
                  </a:solidFill>
                  <a:latin typeface="Arial"/>
                  <a:ea typeface="Arial"/>
                  <a:cs typeface="Arial"/>
                  <a:sym typeface="Arial"/>
                </a:rPr>
                <a:t>Unwelcome verba</a:t>
              </a:r>
              <a:r>
                <a:rPr lang="en-US" sz="1800">
                  <a:solidFill>
                    <a:schemeClr val="lt1"/>
                  </a:solidFill>
                </a:rPr>
                <a:t>l, psychological, </a:t>
              </a:r>
              <a:r>
                <a:rPr b="0" i="0" lang="en-US" sz="1800" u="none" cap="none" strike="noStrike">
                  <a:solidFill>
                    <a:schemeClr val="lt1"/>
                  </a:solidFill>
                  <a:latin typeface="Arial"/>
                  <a:ea typeface="Arial"/>
                  <a:cs typeface="Arial"/>
                  <a:sym typeface="Arial"/>
                </a:rPr>
                <a:t>physical or environmental  behaviour that continues over time</a:t>
              </a:r>
              <a:endParaRPr b="0" i="0" sz="1800" u="none" cap="none" strike="noStrike">
                <a:solidFill>
                  <a:schemeClr val="lt1"/>
                </a:solidFill>
                <a:latin typeface="Arial"/>
                <a:ea typeface="Arial"/>
                <a:cs typeface="Arial"/>
                <a:sym typeface="Arial"/>
              </a:endParaRPr>
            </a:p>
          </p:txBody>
        </p:sp>
        <p:sp>
          <p:nvSpPr>
            <p:cNvPr id="144" name="Google Shape;144;p5"/>
            <p:cNvSpPr/>
            <p:nvPr/>
          </p:nvSpPr>
          <p:spPr>
            <a:xfrm>
              <a:off x="2528422" y="2696118"/>
              <a:ext cx="1355403" cy="1355403"/>
            </a:xfrm>
            <a:prstGeom prst="mathPlus">
              <a:avLst>
                <a:gd fmla="val 23520" name="adj1"/>
              </a:avLst>
            </a:prstGeom>
            <a:solidFill>
              <a:srgbClr val="4372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txBox="1"/>
            <p:nvPr/>
          </p:nvSpPr>
          <p:spPr>
            <a:xfrm>
              <a:off x="2708081" y="3214424"/>
              <a:ext cx="996085" cy="31879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500" u="none" cap="none" strike="noStrike">
                <a:solidFill>
                  <a:schemeClr val="lt1"/>
                </a:solidFill>
                <a:latin typeface="Arial"/>
                <a:ea typeface="Arial"/>
                <a:cs typeface="Arial"/>
                <a:sym typeface="Arial"/>
              </a:endParaRPr>
            </a:p>
          </p:txBody>
        </p:sp>
        <p:sp>
          <p:nvSpPr>
            <p:cNvPr id="146" name="Google Shape;146;p5"/>
            <p:cNvSpPr/>
            <p:nvPr/>
          </p:nvSpPr>
          <p:spPr>
            <a:xfrm>
              <a:off x="4073582" y="2205368"/>
              <a:ext cx="2336903" cy="2336903"/>
            </a:xfrm>
            <a:prstGeom prst="ellipse">
              <a:avLst/>
            </a:prstGeom>
            <a:solidFill>
              <a:srgbClr val="44B78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txBox="1"/>
            <p:nvPr/>
          </p:nvSpPr>
          <p:spPr>
            <a:xfrm>
              <a:off x="4415814" y="2547600"/>
              <a:ext cx="1652439" cy="1652439"/>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b="0" i="0" lang="en-US" sz="1800" u="none" cap="none" strike="noStrike">
                  <a:solidFill>
                    <a:schemeClr val="lt1"/>
                  </a:solidFill>
                  <a:latin typeface="Arial"/>
                  <a:ea typeface="Arial"/>
                  <a:cs typeface="Arial"/>
                  <a:sym typeface="Arial"/>
                </a:rPr>
                <a:t>Because of race, gender, religion, disability or any other protected ground</a:t>
              </a:r>
              <a:endParaRPr b="0" i="0" sz="1800" u="none" cap="none" strike="noStrike">
                <a:solidFill>
                  <a:schemeClr val="lt1"/>
                </a:solidFill>
                <a:latin typeface="Arial"/>
                <a:ea typeface="Arial"/>
                <a:cs typeface="Arial"/>
                <a:sym typeface="Arial"/>
              </a:endParaRPr>
            </a:p>
          </p:txBody>
        </p:sp>
        <p:sp>
          <p:nvSpPr>
            <p:cNvPr id="148" name="Google Shape;148;p5"/>
            <p:cNvSpPr/>
            <p:nvPr/>
          </p:nvSpPr>
          <p:spPr>
            <a:xfrm>
              <a:off x="6600242" y="2696118"/>
              <a:ext cx="1355403" cy="1355403"/>
            </a:xfrm>
            <a:prstGeom prst="mathEqual">
              <a:avLst>
                <a:gd fmla="val 23520" name="adj1"/>
                <a:gd fmla="val 11760" name="adj2"/>
              </a:avLst>
            </a:prstGeom>
            <a:solidFill>
              <a:srgbClr val="6FAA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
            <p:cNvSpPr txBox="1"/>
            <p:nvPr/>
          </p:nvSpPr>
          <p:spPr>
            <a:xfrm>
              <a:off x="6779901" y="2975331"/>
              <a:ext cx="996085" cy="796977"/>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b="0" i="0" sz="1500" u="none" cap="none" strike="noStrike">
                <a:solidFill>
                  <a:schemeClr val="lt1"/>
                </a:solidFill>
                <a:latin typeface="Arial"/>
                <a:ea typeface="Arial"/>
                <a:cs typeface="Arial"/>
                <a:sym typeface="Arial"/>
              </a:endParaRPr>
            </a:p>
          </p:txBody>
        </p:sp>
        <p:sp>
          <p:nvSpPr>
            <p:cNvPr id="150" name="Google Shape;150;p5"/>
            <p:cNvSpPr/>
            <p:nvPr/>
          </p:nvSpPr>
          <p:spPr>
            <a:xfrm>
              <a:off x="8145402" y="2205368"/>
              <a:ext cx="2336903" cy="2336903"/>
            </a:xfrm>
            <a:prstGeom prst="ellipse">
              <a:avLst/>
            </a:prstGeom>
            <a:solidFill>
              <a:srgbClr val="6FAA4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5"/>
            <p:cNvSpPr txBox="1"/>
            <p:nvPr/>
          </p:nvSpPr>
          <p:spPr>
            <a:xfrm>
              <a:off x="8487634" y="2547600"/>
              <a:ext cx="1652439" cy="1652439"/>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None/>
              </a:pPr>
              <a:r>
                <a:rPr b="0" i="0" lang="en-US" sz="1800" u="none" cap="none" strike="noStrike">
                  <a:solidFill>
                    <a:schemeClr val="lt1"/>
                  </a:solidFill>
                  <a:latin typeface="Arial"/>
                  <a:ea typeface="Arial"/>
                  <a:cs typeface="Arial"/>
                  <a:sym typeface="Arial"/>
                </a:rPr>
                <a:t>Harassment</a:t>
              </a:r>
              <a:endParaRPr b="0" i="0" sz="1800" u="none" cap="none" strike="noStrike">
                <a:solidFill>
                  <a:schemeClr val="lt1"/>
                </a:solidFill>
                <a:latin typeface="Arial"/>
                <a:ea typeface="Arial"/>
                <a:cs typeface="Arial"/>
                <a:sym typeface="Arial"/>
              </a:endParaRPr>
            </a:p>
          </p:txBody>
        </p:sp>
      </p:grpSp>
      <p:pic>
        <p:nvPicPr>
          <p:cNvPr id="152" name="Google Shape;152;p5" title="Rec-2021-02-18-From-22-16-08-To-22-17-09.wav">
            <a:hlinkClick r:id="rId3"/>
          </p:cNvPr>
          <p:cNvPicPr preferRelativeResize="0"/>
          <p:nvPr/>
        </p:nvPicPr>
        <p:blipFill>
          <a:blip r:embed="rId4">
            <a:alphaModFix/>
          </a:blip>
          <a:stretch>
            <a:fillRect/>
          </a:stretch>
        </p:blipFill>
        <p:spPr>
          <a:xfrm>
            <a:off x="458400" y="5189750"/>
            <a:ext cx="552750" cy="552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bf89adafb6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a:t>What is accommodation?</a:t>
            </a:r>
            <a:endParaRPr b="1"/>
          </a:p>
        </p:txBody>
      </p:sp>
      <p:sp>
        <p:nvSpPr>
          <p:cNvPr id="159" name="Google Shape;159;gbf89adafb6_0_0"/>
          <p:cNvSpPr txBox="1"/>
          <p:nvPr/>
        </p:nvSpPr>
        <p:spPr>
          <a:xfrm>
            <a:off x="1196100" y="1534800"/>
            <a:ext cx="9799800" cy="4212300"/>
          </a:xfrm>
          <a:prstGeom prst="rect">
            <a:avLst/>
          </a:prstGeom>
          <a:solidFill>
            <a:srgbClr val="674EA7"/>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500">
                <a:solidFill>
                  <a:srgbClr val="FFFFFF"/>
                </a:solidFill>
                <a:latin typeface="Avenir"/>
                <a:ea typeface="Avenir"/>
                <a:cs typeface="Avenir"/>
                <a:sym typeface="Avenir"/>
              </a:rPr>
              <a:t>Sometimes barriers exist that prevent a person from equally enjoying their rights.  </a:t>
            </a:r>
            <a:endParaRPr sz="3500">
              <a:solidFill>
                <a:srgbClr val="FFFFFF"/>
              </a:solidFill>
              <a:latin typeface="Avenir"/>
              <a:ea typeface="Avenir"/>
              <a:cs typeface="Avenir"/>
              <a:sym typeface="Avenir"/>
            </a:endParaRPr>
          </a:p>
          <a:p>
            <a:pPr indent="0" lvl="0" marL="0" rtl="0" algn="l">
              <a:spcBef>
                <a:spcPts val="0"/>
              </a:spcBef>
              <a:spcAft>
                <a:spcPts val="0"/>
              </a:spcAft>
              <a:buNone/>
            </a:pPr>
            <a:r>
              <a:t/>
            </a:r>
            <a:endParaRPr sz="3500">
              <a:solidFill>
                <a:srgbClr val="FFFFFF"/>
              </a:solidFill>
              <a:latin typeface="Avenir"/>
              <a:ea typeface="Avenir"/>
              <a:cs typeface="Avenir"/>
              <a:sym typeface="Avenir"/>
            </a:endParaRPr>
          </a:p>
          <a:p>
            <a:pPr indent="0" lvl="0" marL="0" rtl="0" algn="l">
              <a:spcBef>
                <a:spcPts val="1000"/>
              </a:spcBef>
              <a:spcAft>
                <a:spcPts val="0"/>
              </a:spcAft>
              <a:buClr>
                <a:schemeClr val="dk1"/>
              </a:buClr>
              <a:buSzPts val="1100"/>
              <a:buFont typeface="Arial"/>
              <a:buNone/>
            </a:pPr>
            <a:r>
              <a:rPr lang="en-US" sz="3500">
                <a:solidFill>
                  <a:srgbClr val="FFFFFF"/>
                </a:solidFill>
                <a:latin typeface="Avenir"/>
                <a:ea typeface="Avenir"/>
                <a:cs typeface="Avenir"/>
                <a:sym typeface="Avenir"/>
              </a:rPr>
              <a:t>‘Accommodations’ are changes that we make to allow a person to fully access their rights.until such time as the systemic barriers are removed. </a:t>
            </a:r>
            <a:endParaRPr sz="3500">
              <a:solidFill>
                <a:srgbClr val="FFFFFF"/>
              </a:solidFill>
              <a:latin typeface="Avenir"/>
              <a:ea typeface="Avenir"/>
              <a:cs typeface="Avenir"/>
              <a:sym typeface="Avenir"/>
            </a:endParaRPr>
          </a:p>
          <a:p>
            <a:pPr indent="0" lvl="0" marL="0" rtl="0" algn="l">
              <a:spcBef>
                <a:spcPts val="1000"/>
              </a:spcBef>
              <a:spcAft>
                <a:spcPts val="0"/>
              </a:spcAft>
              <a:buNone/>
            </a:pPr>
            <a:r>
              <a:t/>
            </a:r>
            <a:endParaRPr sz="3500">
              <a:solidFill>
                <a:srgbClr val="FFFFFF"/>
              </a:solidFill>
              <a:latin typeface="Avenir"/>
              <a:ea typeface="Avenir"/>
              <a:cs typeface="Avenir"/>
              <a:sym typeface="Avenir"/>
            </a:endParaRPr>
          </a:p>
        </p:txBody>
      </p:sp>
      <p:pic>
        <p:nvPicPr>
          <p:cNvPr id="160" name="Google Shape;160;gbf89adafb6_0_0" title="Rec-2021-02-22-From-20-07-24-To-20-07-42.wav">
            <a:hlinkClick r:id="rId3"/>
          </p:cNvPr>
          <p:cNvPicPr preferRelativeResize="0"/>
          <p:nvPr/>
        </p:nvPicPr>
        <p:blipFill>
          <a:blip r:embed="rId4">
            <a:alphaModFix/>
          </a:blip>
          <a:stretch>
            <a:fillRect/>
          </a:stretch>
        </p:blipFill>
        <p:spPr>
          <a:xfrm>
            <a:off x="152400" y="5061300"/>
            <a:ext cx="685800" cy="685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ga98cea9b04_0_1933"/>
          <p:cNvPicPr preferRelativeResize="0"/>
          <p:nvPr/>
        </p:nvPicPr>
        <p:blipFill rotWithShape="1">
          <a:blip r:embed="rId3">
            <a:alphaModFix/>
          </a:blip>
          <a:srcRect b="6863" l="15281" r="17485" t="0"/>
          <a:stretch/>
        </p:blipFill>
        <p:spPr>
          <a:xfrm>
            <a:off x="253675" y="3661605"/>
            <a:ext cx="2472900" cy="2332200"/>
          </a:xfrm>
          <a:prstGeom prst="flowChartConnector">
            <a:avLst/>
          </a:prstGeom>
          <a:noFill/>
          <a:ln>
            <a:noFill/>
          </a:ln>
        </p:spPr>
      </p:pic>
      <p:sp>
        <p:nvSpPr>
          <p:cNvPr id="167" name="Google Shape;167;ga98cea9b04_0_1933"/>
          <p:cNvSpPr txBox="1"/>
          <p:nvPr>
            <p:ph type="title"/>
          </p:nvPr>
        </p:nvSpPr>
        <p:spPr>
          <a:xfrm>
            <a:off x="645415" y="-9"/>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Lora"/>
              <a:buNone/>
            </a:pPr>
            <a:r>
              <a:rPr b="1" lang="en-US" sz="3200">
                <a:solidFill>
                  <a:schemeClr val="dk1"/>
                </a:solidFill>
              </a:rPr>
              <a:t>Consultation Questions</a:t>
            </a:r>
            <a:endParaRPr sz="3200">
              <a:solidFill>
                <a:schemeClr val="dk1"/>
              </a:solidFill>
            </a:endParaRPr>
          </a:p>
        </p:txBody>
      </p:sp>
      <p:pic>
        <p:nvPicPr>
          <p:cNvPr id="168" name="Google Shape;168;ga98cea9b04_0_1933"/>
          <p:cNvPicPr preferRelativeResize="0"/>
          <p:nvPr/>
        </p:nvPicPr>
        <p:blipFill rotWithShape="1">
          <a:blip r:embed="rId4">
            <a:alphaModFix/>
          </a:blip>
          <a:srcRect b="0" l="4180" r="-4180" t="0"/>
          <a:stretch/>
        </p:blipFill>
        <p:spPr>
          <a:xfrm>
            <a:off x="2076301" y="3584150"/>
            <a:ext cx="5786000" cy="3317400"/>
          </a:xfrm>
          <a:prstGeom prst="rect">
            <a:avLst/>
          </a:prstGeom>
          <a:noFill/>
          <a:ln>
            <a:noFill/>
          </a:ln>
        </p:spPr>
      </p:pic>
      <p:pic>
        <p:nvPicPr>
          <p:cNvPr id="169" name="Google Shape;169;ga98cea9b04_0_1933"/>
          <p:cNvPicPr preferRelativeResize="0"/>
          <p:nvPr/>
        </p:nvPicPr>
        <p:blipFill rotWithShape="1">
          <a:blip r:embed="rId5">
            <a:alphaModFix/>
          </a:blip>
          <a:srcRect b="0" l="0" r="0" t="0"/>
          <a:stretch/>
        </p:blipFill>
        <p:spPr>
          <a:xfrm>
            <a:off x="5829288" y="4132840"/>
            <a:ext cx="3806925" cy="2537935"/>
          </a:xfrm>
          <a:prstGeom prst="rect">
            <a:avLst/>
          </a:prstGeom>
          <a:noFill/>
          <a:ln>
            <a:noFill/>
          </a:ln>
        </p:spPr>
      </p:pic>
      <p:pic>
        <p:nvPicPr>
          <p:cNvPr id="170" name="Google Shape;170;ga98cea9b04_0_1933"/>
          <p:cNvPicPr preferRelativeResize="0"/>
          <p:nvPr/>
        </p:nvPicPr>
        <p:blipFill rotWithShape="1">
          <a:blip r:embed="rId6">
            <a:alphaModFix/>
          </a:blip>
          <a:srcRect b="0" l="0" r="0" t="0"/>
          <a:stretch/>
        </p:blipFill>
        <p:spPr>
          <a:xfrm>
            <a:off x="9473575" y="3794687"/>
            <a:ext cx="2472850" cy="3704461"/>
          </a:xfrm>
          <a:prstGeom prst="rect">
            <a:avLst/>
          </a:prstGeom>
          <a:noFill/>
          <a:ln>
            <a:noFill/>
          </a:ln>
        </p:spPr>
      </p:pic>
      <p:sp>
        <p:nvSpPr>
          <p:cNvPr id="171" name="Google Shape;171;ga98cea9b04_0_1933"/>
          <p:cNvSpPr/>
          <p:nvPr/>
        </p:nvSpPr>
        <p:spPr>
          <a:xfrm>
            <a:off x="6426225" y="670187"/>
            <a:ext cx="3210000" cy="31245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t/>
            </a:r>
            <a:endParaRPr b="1" i="0" sz="15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US" sz="1500" u="none" cap="none" strike="noStrike">
                <a:solidFill>
                  <a:schemeClr val="dk1"/>
                </a:solidFill>
                <a:latin typeface="Arial"/>
                <a:ea typeface="Arial"/>
                <a:cs typeface="Arial"/>
                <a:sym typeface="Arial"/>
              </a:rPr>
              <a:t>Q3</a:t>
            </a:r>
            <a:r>
              <a:rPr b="0" i="0" lang="en-US" sz="1500" u="none" cap="none" strike="noStrike">
                <a:solidFill>
                  <a:schemeClr val="dk1"/>
                </a:solidFill>
                <a:latin typeface="Arial"/>
                <a:ea typeface="Arial"/>
                <a:cs typeface="Arial"/>
                <a:sym typeface="Arial"/>
              </a:rPr>
              <a:t> When someone has a human rights concern, there are many ways it can be addressed.  How do you think the OCDSB can receive and respond to a human rights concern in a way that makes that person feel safe? How can we </a:t>
            </a:r>
            <a:r>
              <a:rPr lang="en-US" sz="1500">
                <a:solidFill>
                  <a:schemeClr val="dk1"/>
                </a:solidFill>
              </a:rPr>
              <a:t>improve </a:t>
            </a:r>
            <a:r>
              <a:rPr b="0" i="0" lang="en-US" sz="1500" u="none" cap="none" strike="noStrike">
                <a:solidFill>
                  <a:schemeClr val="dk1"/>
                </a:solidFill>
                <a:latin typeface="Arial"/>
                <a:ea typeface="Arial"/>
                <a:cs typeface="Arial"/>
                <a:sym typeface="Arial"/>
              </a:rPr>
              <a:t> the process </a:t>
            </a:r>
            <a:r>
              <a:rPr lang="en-US" sz="1500">
                <a:solidFill>
                  <a:schemeClr val="dk1"/>
                </a:solidFill>
              </a:rPr>
              <a:t>to make it more </a:t>
            </a:r>
            <a:r>
              <a:rPr b="0" i="0" lang="en-US" sz="1500" u="none" cap="none" strike="noStrike">
                <a:solidFill>
                  <a:schemeClr val="dk1"/>
                </a:solidFill>
                <a:latin typeface="Arial"/>
                <a:ea typeface="Arial"/>
                <a:cs typeface="Arial"/>
                <a:sym typeface="Arial"/>
              </a:rPr>
              <a:t>accessible and effective for everyone?</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chemeClr val="dk1"/>
              </a:solidFill>
              <a:latin typeface="Arial"/>
              <a:ea typeface="Arial"/>
              <a:cs typeface="Arial"/>
              <a:sym typeface="Arial"/>
            </a:endParaRPr>
          </a:p>
        </p:txBody>
      </p:sp>
      <p:sp>
        <p:nvSpPr>
          <p:cNvPr id="172" name="Google Shape;172;ga98cea9b04_0_1933"/>
          <p:cNvSpPr/>
          <p:nvPr/>
        </p:nvSpPr>
        <p:spPr>
          <a:xfrm>
            <a:off x="9831100" y="362200"/>
            <a:ext cx="2115300" cy="32223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US" sz="1500" u="none" cap="none" strike="noStrike">
                <a:solidFill>
                  <a:schemeClr val="dk1"/>
                </a:solidFill>
                <a:latin typeface="Arial"/>
                <a:ea typeface="Arial"/>
                <a:cs typeface="Arial"/>
                <a:sym typeface="Arial"/>
              </a:rPr>
              <a:t>Q4</a:t>
            </a:r>
            <a:r>
              <a:rPr b="0" i="0" lang="en-US" sz="1500" u="none" cap="none" strike="noStrike">
                <a:solidFill>
                  <a:schemeClr val="dk1"/>
                </a:solidFill>
                <a:latin typeface="Arial"/>
                <a:ea typeface="Arial"/>
                <a:cs typeface="Arial"/>
                <a:sym typeface="Arial"/>
              </a:rPr>
              <a:t>.  How can the OCDSB best communicate with staff, students and families to help them understand their rights and responsibilities and to understand  how to raise a human rights concern if they have one? </a:t>
            </a:r>
            <a:endParaRPr b="0" i="0" sz="1500" u="none" cap="none" strike="noStrike">
              <a:solidFill>
                <a:schemeClr val="dk1"/>
              </a:solidFill>
              <a:latin typeface="Arial"/>
              <a:ea typeface="Arial"/>
              <a:cs typeface="Arial"/>
              <a:sym typeface="Arial"/>
            </a:endParaRPr>
          </a:p>
        </p:txBody>
      </p:sp>
      <p:sp>
        <p:nvSpPr>
          <p:cNvPr id="173" name="Google Shape;173;ga98cea9b04_0_1933"/>
          <p:cNvSpPr/>
          <p:nvPr/>
        </p:nvSpPr>
        <p:spPr>
          <a:xfrm>
            <a:off x="2619550" y="962150"/>
            <a:ext cx="3611700" cy="30321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t/>
            </a:r>
            <a:endParaRPr b="1" i="0" sz="15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1" i="0" lang="en-US" sz="1500" u="none" cap="none" strike="noStrike">
                <a:solidFill>
                  <a:schemeClr val="dk1"/>
                </a:solidFill>
                <a:latin typeface="Arial"/>
                <a:ea typeface="Arial"/>
                <a:cs typeface="Arial"/>
                <a:sym typeface="Arial"/>
              </a:rPr>
              <a:t>Q2</a:t>
            </a:r>
            <a:r>
              <a:rPr b="0" i="0" lang="en-US" sz="1500" u="none" cap="none" strike="noStrike">
                <a:solidFill>
                  <a:schemeClr val="dk1"/>
                </a:solidFill>
                <a:latin typeface="Arial"/>
                <a:ea typeface="Arial"/>
                <a:cs typeface="Arial"/>
                <a:sym typeface="Arial"/>
              </a:rPr>
              <a:t> </a:t>
            </a:r>
            <a:r>
              <a:rPr lang="en-US" sz="1500">
                <a:solidFill>
                  <a:schemeClr val="dk1"/>
                </a:solidFill>
              </a:rPr>
              <a:t>Grounds protected from discrimination under the Ontario Human Rights Code include race, ancestry, place of origin, colour, ethnic origin, citizenship, creed, sex, sexual orientation, gender identity, gender expression, age, marital status, family status and disability. Are other factors that you think should be considered? Why?  </a:t>
            </a:r>
            <a:endParaRPr sz="1500">
              <a:solidFill>
                <a:schemeClr val="dk1"/>
              </a:solidFill>
            </a:endParaRPr>
          </a:p>
        </p:txBody>
      </p:sp>
      <p:sp>
        <p:nvSpPr>
          <p:cNvPr id="174" name="Google Shape;174;ga98cea9b04_0_1933"/>
          <p:cNvSpPr/>
          <p:nvPr/>
        </p:nvSpPr>
        <p:spPr>
          <a:xfrm>
            <a:off x="253675" y="1209325"/>
            <a:ext cx="1975800" cy="22137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i="0" lang="en-US" sz="1500" u="none" cap="none" strike="noStrike">
                <a:solidFill>
                  <a:schemeClr val="dk1"/>
                </a:solidFill>
                <a:latin typeface="Arial"/>
                <a:ea typeface="Arial"/>
                <a:cs typeface="Arial"/>
                <a:sym typeface="Arial"/>
              </a:rPr>
              <a:t>Q1</a:t>
            </a:r>
            <a:r>
              <a:rPr b="0" i="0" lang="en-US" sz="1500" u="none" cap="none" strike="noStrike">
                <a:solidFill>
                  <a:schemeClr val="dk1"/>
                </a:solidFill>
                <a:latin typeface="Arial"/>
                <a:ea typeface="Arial"/>
                <a:cs typeface="Arial"/>
                <a:sym typeface="Arial"/>
              </a:rPr>
              <a:t> What do you think are the most important human rights issues for the OCDSB to address?  Why? </a:t>
            </a:r>
            <a:endParaRPr b="0" i="0" sz="15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p:txBody>
      </p:sp>
      <p:pic>
        <p:nvPicPr>
          <p:cNvPr id="175" name="Google Shape;175;ga98cea9b04_0_1933" title="Rec-2021-02-18-From-16-45-41-To-16-48-50.wav">
            <a:hlinkClick r:id="rId7"/>
          </p:cNvPr>
          <p:cNvPicPr preferRelativeResize="0"/>
          <p:nvPr/>
        </p:nvPicPr>
        <p:blipFill>
          <a:blip r:embed="rId8">
            <a:alphaModFix/>
          </a:blip>
          <a:stretch>
            <a:fillRect/>
          </a:stretch>
        </p:blipFill>
        <p:spPr>
          <a:xfrm>
            <a:off x="6014275" y="4548923"/>
            <a:ext cx="672750" cy="672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b56031c162_0_241"/>
          <p:cNvSpPr txBox="1"/>
          <p:nvPr/>
        </p:nvSpPr>
        <p:spPr>
          <a:xfrm>
            <a:off x="800100" y="8673"/>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Lora"/>
              <a:buNone/>
            </a:pPr>
            <a:r>
              <a:rPr b="1" i="0" lang="en-US" sz="3200" u="none" cap="none" strike="noStrike">
                <a:solidFill>
                  <a:schemeClr val="dk1"/>
                </a:solidFill>
                <a:latin typeface="Lora"/>
                <a:ea typeface="Lora"/>
                <a:cs typeface="Lora"/>
                <a:sym typeface="Lora"/>
              </a:rPr>
              <a:t>How </a:t>
            </a:r>
            <a:r>
              <a:rPr b="1" lang="en-US" sz="3200">
                <a:solidFill>
                  <a:schemeClr val="dk1"/>
                </a:solidFill>
                <a:latin typeface="Lora"/>
                <a:ea typeface="Lora"/>
                <a:cs typeface="Lora"/>
                <a:sym typeface="Lora"/>
              </a:rPr>
              <a:t>c</a:t>
            </a:r>
            <a:r>
              <a:rPr b="1" i="0" lang="en-US" sz="3200" u="none" cap="none" strike="noStrike">
                <a:solidFill>
                  <a:schemeClr val="dk1"/>
                </a:solidFill>
                <a:latin typeface="Lora"/>
                <a:ea typeface="Lora"/>
                <a:cs typeface="Lora"/>
                <a:sym typeface="Lora"/>
              </a:rPr>
              <a:t>an </a:t>
            </a:r>
            <a:r>
              <a:rPr b="1" lang="en-US" sz="3200">
                <a:solidFill>
                  <a:schemeClr val="dk1"/>
                </a:solidFill>
                <a:latin typeface="Lora"/>
                <a:ea typeface="Lora"/>
                <a:cs typeface="Lora"/>
                <a:sym typeface="Lora"/>
              </a:rPr>
              <a:t>p</a:t>
            </a:r>
            <a:r>
              <a:rPr b="1" i="0" lang="en-US" sz="3200" u="none" cap="none" strike="noStrike">
                <a:solidFill>
                  <a:schemeClr val="dk1"/>
                </a:solidFill>
                <a:latin typeface="Lora"/>
                <a:ea typeface="Lora"/>
                <a:cs typeface="Lora"/>
                <a:sym typeface="Lora"/>
              </a:rPr>
              <a:t>eople </a:t>
            </a:r>
            <a:r>
              <a:rPr b="1" lang="en-US" sz="3200">
                <a:solidFill>
                  <a:schemeClr val="dk1"/>
                </a:solidFill>
                <a:latin typeface="Lora"/>
                <a:ea typeface="Lora"/>
                <a:cs typeface="Lora"/>
                <a:sym typeface="Lora"/>
              </a:rPr>
              <a:t>e</a:t>
            </a:r>
            <a:r>
              <a:rPr b="1" i="0" lang="en-US" sz="3200" u="none" cap="none" strike="noStrike">
                <a:solidFill>
                  <a:schemeClr val="dk1"/>
                </a:solidFill>
                <a:latin typeface="Lora"/>
                <a:ea typeface="Lora"/>
                <a:cs typeface="Lora"/>
                <a:sym typeface="Lora"/>
              </a:rPr>
              <a:t>ngage?</a:t>
            </a:r>
            <a:endParaRPr b="0" i="0" sz="3200" u="none" cap="none" strike="noStrike">
              <a:solidFill>
                <a:schemeClr val="dk1"/>
              </a:solidFill>
              <a:latin typeface="Lora"/>
              <a:ea typeface="Lora"/>
              <a:cs typeface="Lora"/>
              <a:sym typeface="Lora"/>
            </a:endParaRPr>
          </a:p>
        </p:txBody>
      </p:sp>
      <p:sp>
        <p:nvSpPr>
          <p:cNvPr id="182" name="Google Shape;182;gb56031c162_0_241"/>
          <p:cNvSpPr txBox="1"/>
          <p:nvPr/>
        </p:nvSpPr>
        <p:spPr>
          <a:xfrm>
            <a:off x="899500" y="1529525"/>
            <a:ext cx="11436900" cy="498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venir"/>
              <a:ea typeface="Avenir"/>
              <a:cs typeface="Avenir"/>
              <a:sym typeface="Avenir"/>
            </a:endParaRPr>
          </a:p>
        </p:txBody>
      </p:sp>
      <p:grpSp>
        <p:nvGrpSpPr>
          <p:cNvPr id="183" name="Google Shape;183;gb56031c162_0_241"/>
          <p:cNvGrpSpPr/>
          <p:nvPr/>
        </p:nvGrpSpPr>
        <p:grpSpPr>
          <a:xfrm>
            <a:off x="2463820" y="1178926"/>
            <a:ext cx="7594580" cy="4572000"/>
            <a:chOff x="25420" y="164531"/>
            <a:chExt cx="7594580" cy="4572000"/>
          </a:xfrm>
        </p:grpSpPr>
        <p:sp>
          <p:nvSpPr>
            <p:cNvPr id="184" name="Google Shape;184;gb56031c162_0_241"/>
            <p:cNvSpPr/>
            <p:nvPr/>
          </p:nvSpPr>
          <p:spPr>
            <a:xfrm>
              <a:off x="25420" y="164531"/>
              <a:ext cx="4572000" cy="4572000"/>
            </a:xfrm>
            <a:prstGeom prst="pie">
              <a:avLst>
                <a:gd fmla="val 5400000" name="adj1"/>
                <a:gd fmla="val 16200000" name="adj2"/>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b56031c162_0_241"/>
            <p:cNvSpPr/>
            <p:nvPr/>
          </p:nvSpPr>
          <p:spPr>
            <a:xfrm>
              <a:off x="2286000" y="164531"/>
              <a:ext cx="5334000" cy="4572000"/>
            </a:xfrm>
            <a:prstGeom prst="rect">
              <a:avLst/>
            </a:prstGeom>
            <a:solidFill>
              <a:schemeClr val="lt1">
                <a:alpha val="88627"/>
              </a:schemeClr>
            </a:solidFill>
            <a:ln cap="flat" cmpd="sng" w="25400">
              <a:solidFill>
                <a:srgbClr val="4372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gb56031c162_0_241"/>
            <p:cNvSpPr txBox="1"/>
            <p:nvPr/>
          </p:nvSpPr>
          <p:spPr>
            <a:xfrm>
              <a:off x="2286000" y="164531"/>
              <a:ext cx="2667000" cy="971549"/>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Survey</a:t>
              </a:r>
              <a:endParaRPr b="0" i="0" sz="2400" u="none" cap="none" strike="noStrike">
                <a:solidFill>
                  <a:srgbClr val="000000"/>
                </a:solidFill>
                <a:latin typeface="Arial"/>
                <a:ea typeface="Arial"/>
                <a:cs typeface="Arial"/>
                <a:sym typeface="Arial"/>
              </a:endParaRPr>
            </a:p>
          </p:txBody>
        </p:sp>
        <p:sp>
          <p:nvSpPr>
            <p:cNvPr id="187" name="Google Shape;187;gb56031c162_0_241"/>
            <p:cNvSpPr/>
            <p:nvPr/>
          </p:nvSpPr>
          <p:spPr>
            <a:xfrm>
              <a:off x="600074" y="1136081"/>
              <a:ext cx="3371850" cy="3371850"/>
            </a:xfrm>
            <a:prstGeom prst="pie">
              <a:avLst>
                <a:gd fmla="val 5400000" name="adj1"/>
                <a:gd fmla="val 16200000" name="adj2"/>
              </a:avLst>
            </a:prstGeom>
            <a:solidFill>
              <a:srgbClr val="43BCB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gb56031c162_0_241"/>
            <p:cNvSpPr/>
            <p:nvPr/>
          </p:nvSpPr>
          <p:spPr>
            <a:xfrm>
              <a:off x="2286000" y="1136081"/>
              <a:ext cx="5334000" cy="3371850"/>
            </a:xfrm>
            <a:prstGeom prst="rect">
              <a:avLst/>
            </a:prstGeom>
            <a:solidFill>
              <a:schemeClr val="lt1">
                <a:alpha val="88627"/>
              </a:schemeClr>
            </a:solidFill>
            <a:ln cap="flat" cmpd="sng" w="25400">
              <a:solidFill>
                <a:srgbClr val="43BCB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b56031c162_0_241"/>
            <p:cNvSpPr txBox="1"/>
            <p:nvPr/>
          </p:nvSpPr>
          <p:spPr>
            <a:xfrm>
              <a:off x="2286000" y="1136081"/>
              <a:ext cx="2667000" cy="97155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Written Feedback</a:t>
              </a:r>
              <a:endParaRPr b="0" i="0" sz="2400" u="none" cap="none" strike="noStrike">
                <a:solidFill>
                  <a:srgbClr val="000000"/>
                </a:solidFill>
                <a:latin typeface="Arial"/>
                <a:ea typeface="Arial"/>
                <a:cs typeface="Arial"/>
                <a:sym typeface="Arial"/>
              </a:endParaRPr>
            </a:p>
          </p:txBody>
        </p:sp>
        <p:sp>
          <p:nvSpPr>
            <p:cNvPr id="190" name="Google Shape;190;gb56031c162_0_241"/>
            <p:cNvSpPr/>
            <p:nvPr/>
          </p:nvSpPr>
          <p:spPr>
            <a:xfrm>
              <a:off x="1200150" y="2107631"/>
              <a:ext cx="2171700" cy="2171700"/>
            </a:xfrm>
            <a:prstGeom prst="pie">
              <a:avLst>
                <a:gd fmla="val 5400000" name="adj1"/>
                <a:gd fmla="val 16200000" name="adj2"/>
              </a:avLst>
            </a:prstGeom>
            <a:solidFill>
              <a:srgbClr val="45B36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gb56031c162_0_241"/>
            <p:cNvSpPr/>
            <p:nvPr/>
          </p:nvSpPr>
          <p:spPr>
            <a:xfrm>
              <a:off x="2286000" y="2107631"/>
              <a:ext cx="5334000" cy="2171700"/>
            </a:xfrm>
            <a:prstGeom prst="rect">
              <a:avLst/>
            </a:prstGeom>
            <a:solidFill>
              <a:schemeClr val="lt1">
                <a:alpha val="88627"/>
              </a:schemeClr>
            </a:solidFill>
            <a:ln cap="flat" cmpd="sng" w="25400">
              <a:solidFill>
                <a:srgbClr val="45B36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gb56031c162_0_241"/>
            <p:cNvSpPr txBox="1"/>
            <p:nvPr/>
          </p:nvSpPr>
          <p:spPr>
            <a:xfrm>
              <a:off x="2286000" y="2107631"/>
              <a:ext cx="2667000" cy="971549"/>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Community Forums</a:t>
              </a:r>
              <a:endParaRPr b="0" i="0" sz="2400" u="none" cap="none" strike="noStrike">
                <a:solidFill>
                  <a:srgbClr val="000000"/>
                </a:solidFill>
                <a:latin typeface="Arial"/>
                <a:ea typeface="Arial"/>
                <a:cs typeface="Arial"/>
                <a:sym typeface="Arial"/>
              </a:endParaRPr>
            </a:p>
          </p:txBody>
        </p:sp>
        <p:sp>
          <p:nvSpPr>
            <p:cNvPr id="193" name="Google Shape;193;gb56031c162_0_241"/>
            <p:cNvSpPr/>
            <p:nvPr/>
          </p:nvSpPr>
          <p:spPr>
            <a:xfrm>
              <a:off x="1800225" y="3079181"/>
              <a:ext cx="971550" cy="971550"/>
            </a:xfrm>
            <a:prstGeom prst="pie">
              <a:avLst>
                <a:gd fmla="val 5400000" name="adj1"/>
                <a:gd fmla="val 16200000" name="adj2"/>
              </a:avLst>
            </a:prstGeom>
            <a:solidFill>
              <a:srgbClr val="6FAA4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gb56031c162_0_241"/>
            <p:cNvSpPr/>
            <p:nvPr/>
          </p:nvSpPr>
          <p:spPr>
            <a:xfrm>
              <a:off x="2286000" y="3079181"/>
              <a:ext cx="5334000" cy="971550"/>
            </a:xfrm>
            <a:prstGeom prst="rect">
              <a:avLst/>
            </a:prstGeom>
            <a:solidFill>
              <a:schemeClr val="lt1">
                <a:alpha val="88627"/>
              </a:schemeClr>
            </a:solidFill>
            <a:ln cap="flat" cmpd="sng" w="25400">
              <a:solidFill>
                <a:srgbClr val="6FAA4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gb56031c162_0_241"/>
            <p:cNvSpPr txBox="1"/>
            <p:nvPr/>
          </p:nvSpPr>
          <p:spPr>
            <a:xfrm>
              <a:off x="2286000" y="2953106"/>
              <a:ext cx="2667000" cy="9714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84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Focus Group Discussions</a:t>
              </a:r>
              <a:endParaRPr b="0" i="0" sz="2400" u="none" cap="none" strike="noStrike">
                <a:solidFill>
                  <a:srgbClr val="000000"/>
                </a:solidFill>
                <a:latin typeface="Arial"/>
                <a:ea typeface="Arial"/>
                <a:cs typeface="Arial"/>
                <a:sym typeface="Arial"/>
              </a:endParaRPr>
            </a:p>
          </p:txBody>
        </p:sp>
        <p:sp>
          <p:nvSpPr>
            <p:cNvPr id="196" name="Google Shape;196;gb56031c162_0_241"/>
            <p:cNvSpPr/>
            <p:nvPr/>
          </p:nvSpPr>
          <p:spPr>
            <a:xfrm>
              <a:off x="4953000" y="164531"/>
              <a:ext cx="2667000" cy="97154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gb56031c162_0_241"/>
            <p:cNvSpPr txBox="1"/>
            <p:nvPr/>
          </p:nvSpPr>
          <p:spPr>
            <a:xfrm>
              <a:off x="4953000" y="164531"/>
              <a:ext cx="2667000" cy="971549"/>
            </a:xfrm>
            <a:prstGeom prst="rect">
              <a:avLst/>
            </a:prstGeom>
            <a:noFill/>
            <a:ln>
              <a:noFill/>
            </a:ln>
          </p:spPr>
          <p:txBody>
            <a:bodyPr anchorCtr="0" anchor="ctr" bIns="45700" lIns="45700" spcFirstLastPara="1" rIns="45700" wrap="square" tIns="45700">
              <a:noAutofit/>
            </a:bodyPr>
            <a:lstStyle/>
            <a:p>
              <a:pPr indent="-114300" lvl="1" marL="114300" marR="0" rtl="0" algn="l">
                <a:lnSpc>
                  <a:spcPct val="90000"/>
                </a:lnSpc>
                <a:spcBef>
                  <a:spcPts val="0"/>
                </a:spcBef>
                <a:spcAft>
                  <a:spcPts val="0"/>
                </a:spcAft>
                <a:buClr>
                  <a:srgbClr val="000000"/>
                </a:buClr>
                <a:buSzPts val="1200"/>
                <a:buChar char="••"/>
              </a:pPr>
              <a:r>
                <a:rPr i="0" lang="en-US" sz="1200" u="none" cap="none" strike="noStrike">
                  <a:solidFill>
                    <a:srgbClr val="000000"/>
                  </a:solidFill>
                </a:rPr>
                <a:t>complete and share online survey for parents, students and employees Watch the </a:t>
              </a:r>
              <a:r>
                <a:rPr i="0" lang="en-US" sz="1200" u="sng" cap="none" strike="noStrike">
                  <a:solidFill>
                    <a:schemeClr val="hlink"/>
                  </a:solidFill>
                  <a:hlinkClick r:id="rId3"/>
                </a:rPr>
                <a:t>OCDSB Human Rights Policy Consultation</a:t>
              </a:r>
              <a:r>
                <a:rPr i="0" lang="en-US" sz="1200" u="none" cap="none" strike="noStrike">
                  <a:solidFill>
                    <a:srgbClr val="000000"/>
                  </a:solidFill>
                </a:rPr>
                <a:t> page for more details.</a:t>
              </a:r>
              <a:endParaRPr i="0" sz="1200" u="none" cap="none" strike="noStrike">
                <a:solidFill>
                  <a:srgbClr val="000000"/>
                </a:solidFill>
              </a:endParaRPr>
            </a:p>
          </p:txBody>
        </p:sp>
        <p:sp>
          <p:nvSpPr>
            <p:cNvPr id="198" name="Google Shape;198;gb56031c162_0_241"/>
            <p:cNvSpPr/>
            <p:nvPr/>
          </p:nvSpPr>
          <p:spPr>
            <a:xfrm>
              <a:off x="4953000" y="1136081"/>
              <a:ext cx="2667000" cy="97155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gb56031c162_0_241"/>
            <p:cNvSpPr txBox="1"/>
            <p:nvPr/>
          </p:nvSpPr>
          <p:spPr>
            <a:xfrm>
              <a:off x="4953000" y="1136081"/>
              <a:ext cx="2667000" cy="971550"/>
            </a:xfrm>
            <a:prstGeom prst="rect">
              <a:avLst/>
            </a:prstGeom>
            <a:noFill/>
            <a:ln>
              <a:noFill/>
            </a:ln>
          </p:spPr>
          <p:txBody>
            <a:bodyPr anchorCtr="0" anchor="ctr" bIns="45700" lIns="45700" spcFirstLastPara="1" rIns="45700" wrap="square" tIns="45700">
              <a:noAutofit/>
            </a:bodyPr>
            <a:lstStyle/>
            <a:p>
              <a:pPr indent="-114300" lvl="1" marL="114300" marR="0" rtl="0" algn="l">
                <a:lnSpc>
                  <a:spcPct val="90000"/>
                </a:lnSpc>
                <a:spcBef>
                  <a:spcPts val="0"/>
                </a:spcBef>
                <a:spcAft>
                  <a:spcPts val="0"/>
                </a:spcAft>
                <a:buClr>
                  <a:srgbClr val="000000"/>
                </a:buClr>
                <a:buSzPts val="1200"/>
                <a:buChar char="••"/>
              </a:pPr>
              <a:r>
                <a:rPr i="0" lang="en-US" sz="1200" u="none" cap="none" strike="noStrike">
                  <a:solidFill>
                    <a:srgbClr val="000000"/>
                  </a:solidFill>
                </a:rPr>
                <a:t>Submit written feedback to: </a:t>
              </a:r>
              <a:r>
                <a:rPr i="0" lang="en-US" sz="1200" u="sng" cap="none" strike="noStrike">
                  <a:solidFill>
                    <a:srgbClr val="000000"/>
                  </a:solidFill>
                  <a:hlinkClick r:id="rId4">
                    <a:extLst>
                      <a:ext uri="{A12FA001-AC4F-418D-AE19-62706E023703}">
                        <ahyp:hlinkClr val="tx"/>
                      </a:ext>
                    </a:extLst>
                  </a:hlinkClick>
                </a:rPr>
                <a:t>consultation.humanrights@ocdsb.ca</a:t>
              </a:r>
              <a:endParaRPr i="0" sz="1200" u="none" cap="none" strike="noStrike">
                <a:solidFill>
                  <a:srgbClr val="000000"/>
                </a:solidFill>
              </a:endParaRPr>
            </a:p>
            <a:p>
              <a:pPr indent="-38100" lvl="1" marL="114300" marR="0" rtl="0" algn="l">
                <a:lnSpc>
                  <a:spcPct val="90000"/>
                </a:lnSpc>
                <a:spcBef>
                  <a:spcPts val="180"/>
                </a:spcBef>
                <a:spcAft>
                  <a:spcPts val="0"/>
                </a:spcAft>
                <a:buClr>
                  <a:srgbClr val="000000"/>
                </a:buClr>
                <a:buSzPts val="1200"/>
                <a:buFont typeface="Arial"/>
                <a:buNone/>
              </a:pPr>
              <a:r>
                <a:t/>
              </a:r>
              <a:endParaRPr i="0" sz="1200" u="none" cap="none" strike="noStrike">
                <a:solidFill>
                  <a:srgbClr val="000000"/>
                </a:solidFill>
              </a:endParaRPr>
            </a:p>
          </p:txBody>
        </p:sp>
        <p:sp>
          <p:nvSpPr>
            <p:cNvPr id="200" name="Google Shape;200;gb56031c162_0_241"/>
            <p:cNvSpPr/>
            <p:nvPr/>
          </p:nvSpPr>
          <p:spPr>
            <a:xfrm>
              <a:off x="4953000" y="2107631"/>
              <a:ext cx="2667000" cy="97154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gb56031c162_0_241"/>
            <p:cNvSpPr txBox="1"/>
            <p:nvPr/>
          </p:nvSpPr>
          <p:spPr>
            <a:xfrm>
              <a:off x="4953000" y="2107631"/>
              <a:ext cx="2667000" cy="971549"/>
            </a:xfrm>
            <a:prstGeom prst="rect">
              <a:avLst/>
            </a:prstGeom>
            <a:noFill/>
            <a:ln>
              <a:noFill/>
            </a:ln>
          </p:spPr>
          <p:txBody>
            <a:bodyPr anchorCtr="0" anchor="ctr" bIns="45700" lIns="45700" spcFirstLastPara="1" rIns="45700" wrap="square" tIns="457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Participate in upcoming community forums. </a:t>
              </a:r>
              <a:r>
                <a:rPr b="0" i="0" lang="en-US" sz="1200" u="none" cap="none" strike="noStrike">
                  <a:solidFill>
                    <a:schemeClr val="dk1"/>
                  </a:solidFill>
                  <a:latin typeface="Arial"/>
                  <a:ea typeface="Arial"/>
                  <a:cs typeface="Arial"/>
                  <a:sym typeface="Arial"/>
                </a:rPr>
                <a:t>Watch the </a:t>
              </a:r>
              <a:r>
                <a:rPr b="0" i="0" lang="en-US" sz="1200" u="sng" cap="none" strike="noStrike">
                  <a:solidFill>
                    <a:schemeClr val="hlink"/>
                  </a:solidFill>
                  <a:latin typeface="Arial"/>
                  <a:ea typeface="Arial"/>
                  <a:cs typeface="Arial"/>
                  <a:sym typeface="Arial"/>
                  <a:hlinkClick r:id="rId5"/>
                </a:rPr>
                <a:t>OCDSB Human Rights Policy Consultation</a:t>
              </a:r>
              <a:r>
                <a:rPr b="0" i="0" lang="en-US" sz="1200" u="none" cap="none" strike="noStrike">
                  <a:solidFill>
                    <a:schemeClr val="dk1"/>
                  </a:solidFill>
                  <a:latin typeface="Arial"/>
                  <a:ea typeface="Arial"/>
                  <a:cs typeface="Arial"/>
                  <a:sym typeface="Arial"/>
                </a:rPr>
                <a:t> page for more details. </a:t>
              </a:r>
              <a:endParaRPr b="0" i="0" sz="1200" u="none" cap="none" strike="noStrike">
                <a:solidFill>
                  <a:srgbClr val="000000"/>
                </a:solidFill>
                <a:latin typeface="Arial"/>
                <a:ea typeface="Arial"/>
                <a:cs typeface="Arial"/>
                <a:sym typeface="Arial"/>
              </a:endParaRPr>
            </a:p>
          </p:txBody>
        </p:sp>
        <p:sp>
          <p:nvSpPr>
            <p:cNvPr id="202" name="Google Shape;202;gb56031c162_0_241"/>
            <p:cNvSpPr/>
            <p:nvPr/>
          </p:nvSpPr>
          <p:spPr>
            <a:xfrm>
              <a:off x="4953000" y="3079181"/>
              <a:ext cx="2667000" cy="97154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gb56031c162_0_241"/>
            <p:cNvSpPr txBox="1"/>
            <p:nvPr/>
          </p:nvSpPr>
          <p:spPr>
            <a:xfrm>
              <a:off x="4953000" y="3079181"/>
              <a:ext cx="2667000" cy="971549"/>
            </a:xfrm>
            <a:prstGeom prst="rect">
              <a:avLst/>
            </a:prstGeom>
            <a:noFill/>
            <a:ln>
              <a:noFill/>
            </a:ln>
          </p:spPr>
          <p:txBody>
            <a:bodyPr anchorCtr="0" anchor="ctr" bIns="45700" lIns="45700" spcFirstLastPara="1" rIns="45700" wrap="square" tIns="45700">
              <a:noAutofit/>
            </a:bodyPr>
            <a:lstStyle/>
            <a:p>
              <a:pPr indent="-114300" lvl="1" marL="114300" marR="0" rtl="0" algn="l">
                <a:lnSpc>
                  <a:spcPct val="9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Participate in thematic focus group discussions	. </a:t>
              </a:r>
              <a:r>
                <a:rPr b="0" i="0" lang="en-US" sz="1200" u="none" cap="none" strike="noStrike">
                  <a:solidFill>
                    <a:schemeClr val="dk1"/>
                  </a:solidFill>
                  <a:latin typeface="Arial"/>
                  <a:ea typeface="Arial"/>
                  <a:cs typeface="Arial"/>
                  <a:sym typeface="Arial"/>
                </a:rPr>
                <a:t>Watch the </a:t>
              </a:r>
              <a:r>
                <a:rPr b="0" i="0" lang="en-US" sz="1200" u="sng" cap="none" strike="noStrike">
                  <a:solidFill>
                    <a:schemeClr val="hlink"/>
                  </a:solidFill>
                  <a:latin typeface="Arial"/>
                  <a:ea typeface="Arial"/>
                  <a:cs typeface="Arial"/>
                  <a:sym typeface="Arial"/>
                  <a:hlinkClick r:id="rId6"/>
                </a:rPr>
                <a:t>OCDSB Human Rights Policy Consultation</a:t>
              </a:r>
              <a:r>
                <a:rPr b="0" i="0" lang="en-US" sz="1200" u="none" cap="none" strike="noStrike">
                  <a:solidFill>
                    <a:schemeClr val="dk1"/>
                  </a:solidFill>
                  <a:latin typeface="Arial"/>
                  <a:ea typeface="Arial"/>
                  <a:cs typeface="Arial"/>
                  <a:sym typeface="Arial"/>
                </a:rPr>
                <a:t> page for more details. </a:t>
              </a:r>
              <a:endParaRPr b="0" i="0" sz="1200" u="none" cap="none" strike="noStrike">
                <a:solidFill>
                  <a:srgbClr val="000000"/>
                </a:solidFill>
                <a:latin typeface="Arial"/>
                <a:ea typeface="Arial"/>
                <a:cs typeface="Arial"/>
                <a:sym typeface="Arial"/>
              </a:endParaRPr>
            </a:p>
          </p:txBody>
        </p:sp>
      </p:grpSp>
      <p:pic>
        <p:nvPicPr>
          <p:cNvPr id="204" name="Google Shape;204;gb56031c162_0_241" title="Rec-2021-02-18-From-16-32-42-To-16-33-38.wav">
            <a:hlinkClick r:id="rId7"/>
          </p:cNvPr>
          <p:cNvPicPr preferRelativeResize="0"/>
          <p:nvPr/>
        </p:nvPicPr>
        <p:blipFill>
          <a:blip r:embed="rId8">
            <a:alphaModFix/>
          </a:blip>
          <a:stretch>
            <a:fillRect/>
          </a:stretch>
        </p:blipFill>
        <p:spPr>
          <a:xfrm>
            <a:off x="407475" y="5178975"/>
            <a:ext cx="571950" cy="571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gb039f783ee_0_0"/>
          <p:cNvSpPr txBox="1"/>
          <p:nvPr>
            <p:ph type="title"/>
          </p:nvPr>
        </p:nvSpPr>
        <p:spPr>
          <a:xfrm>
            <a:off x="833150" y="0"/>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200"/>
              <a:buFont typeface="Lora"/>
              <a:buNone/>
            </a:pPr>
            <a:r>
              <a:rPr b="1" lang="en-US" sz="3200">
                <a:solidFill>
                  <a:schemeClr val="dk1"/>
                </a:solidFill>
              </a:rPr>
              <a:t>Timeline</a:t>
            </a:r>
            <a:endParaRPr b="1" sz="3200">
              <a:solidFill>
                <a:schemeClr val="dk1"/>
              </a:solidFill>
            </a:endParaRPr>
          </a:p>
        </p:txBody>
      </p:sp>
      <p:grpSp>
        <p:nvGrpSpPr>
          <p:cNvPr id="211" name="Google Shape;211;gb039f783ee_0_0"/>
          <p:cNvGrpSpPr/>
          <p:nvPr/>
        </p:nvGrpSpPr>
        <p:grpSpPr>
          <a:xfrm>
            <a:off x="825073" y="2101050"/>
            <a:ext cx="1891066" cy="3429238"/>
            <a:chOff x="618820" y="1574022"/>
            <a:chExt cx="1418335" cy="2571993"/>
          </a:xfrm>
        </p:grpSpPr>
        <p:cxnSp>
          <p:nvCxnSpPr>
            <p:cNvPr id="212" name="Google Shape;212;gb039f783ee_0_0"/>
            <p:cNvCxnSpPr/>
            <p:nvPr/>
          </p:nvCxnSpPr>
          <p:spPr>
            <a:xfrm>
              <a:off x="1299277" y="1695421"/>
              <a:ext cx="718500" cy="741900"/>
            </a:xfrm>
            <a:prstGeom prst="straightConnector1">
              <a:avLst/>
            </a:prstGeom>
            <a:noFill/>
            <a:ln cap="flat" cmpd="sng" w="9525">
              <a:solidFill>
                <a:srgbClr val="0D5DDF"/>
              </a:solidFill>
              <a:prstDash val="solid"/>
              <a:round/>
              <a:headEnd len="sm" w="sm" type="none"/>
              <a:tailEnd len="sm" w="sm" type="none"/>
            </a:ln>
          </p:spPr>
        </p:cxnSp>
        <p:sp>
          <p:nvSpPr>
            <p:cNvPr id="213" name="Google Shape;213;gb039f783ee_0_0"/>
            <p:cNvSpPr/>
            <p:nvPr/>
          </p:nvSpPr>
          <p:spPr>
            <a:xfrm flipH="1">
              <a:off x="618820" y="2306625"/>
              <a:ext cx="1418100" cy="143400"/>
            </a:xfrm>
            <a:prstGeom prst="parallelogram">
              <a:avLst>
                <a:gd fmla="val 96952" name="adj"/>
              </a:avLst>
            </a:prstGeom>
            <a:solidFill>
              <a:srgbClr val="0D5DD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214" name="Google Shape;214;gb039f783ee_0_0"/>
            <p:cNvSpPr/>
            <p:nvPr/>
          </p:nvSpPr>
          <p:spPr>
            <a:xfrm>
              <a:off x="619055" y="2460450"/>
              <a:ext cx="1418100" cy="143400"/>
            </a:xfrm>
            <a:prstGeom prst="parallelogram">
              <a:avLst>
                <a:gd fmla="val 96952" name="adj"/>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5" name="Google Shape;215;gb039f783ee_0_0"/>
            <p:cNvGrpSpPr/>
            <p:nvPr/>
          </p:nvGrpSpPr>
          <p:grpSpPr>
            <a:xfrm>
              <a:off x="624878" y="1574022"/>
              <a:ext cx="1271478" cy="2571993"/>
              <a:chOff x="1219836" y="1574022"/>
              <a:chExt cx="1271478" cy="2571993"/>
            </a:xfrm>
          </p:grpSpPr>
          <p:sp>
            <p:nvSpPr>
              <p:cNvPr id="216" name="Google Shape;216;gb039f783ee_0_0"/>
              <p:cNvSpPr txBox="1"/>
              <p:nvPr/>
            </p:nvSpPr>
            <p:spPr>
              <a:xfrm>
                <a:off x="1321858" y="2695025"/>
                <a:ext cx="1167300" cy="446400"/>
              </a:xfrm>
              <a:prstGeom prst="rect">
                <a:avLst/>
              </a:prstGeom>
              <a:noFill/>
              <a:ln>
                <a:noFill/>
              </a:ln>
            </p:spPr>
            <p:txBody>
              <a:bodyPr anchorCtr="0" anchor="b"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300"/>
                  <a:buFont typeface="Arial"/>
                  <a:buNone/>
                </a:pPr>
                <a:r>
                  <a:rPr b="1" i="0" lang="en-US" sz="1300" u="none" cap="none" strike="noStrike">
                    <a:solidFill>
                      <a:srgbClr val="0C58D3"/>
                    </a:solidFill>
                    <a:latin typeface="Roboto"/>
                    <a:ea typeface="Roboto"/>
                    <a:cs typeface="Roboto"/>
                    <a:sym typeface="Roboto"/>
                  </a:rPr>
                  <a:t>Desk Review</a:t>
                </a:r>
                <a:endParaRPr b="1" i="0" sz="1300" u="none" cap="none" strike="noStrike">
                  <a:solidFill>
                    <a:srgbClr val="0C58D3"/>
                  </a:solidFill>
                  <a:latin typeface="Roboto"/>
                  <a:ea typeface="Roboto"/>
                  <a:cs typeface="Roboto"/>
                  <a:sym typeface="Roboto"/>
                </a:endParaRPr>
              </a:p>
            </p:txBody>
          </p:sp>
          <p:sp>
            <p:nvSpPr>
              <p:cNvPr id="217" name="Google Shape;217;gb039f783ee_0_0"/>
              <p:cNvSpPr txBox="1"/>
              <p:nvPr/>
            </p:nvSpPr>
            <p:spPr>
              <a:xfrm>
                <a:off x="1324014" y="3151815"/>
                <a:ext cx="1167300" cy="9942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1100"/>
                  <a:buFont typeface="Arial"/>
                  <a:buNone/>
                </a:pPr>
                <a:r>
                  <a:rPr b="0" i="0" lang="en-US" sz="1100" u="none" cap="none" strike="noStrike">
                    <a:solidFill>
                      <a:srgbClr val="0C58D3"/>
                    </a:solidFill>
                    <a:latin typeface="Roboto"/>
                    <a:ea typeface="Roboto"/>
                    <a:cs typeface="Roboto"/>
                    <a:sym typeface="Roboto"/>
                  </a:rPr>
                  <a:t>Review OCDSB policies, procedures and provincial, federal and international framework</a:t>
                </a:r>
                <a:endParaRPr b="0" i="0" sz="1100" u="none" cap="none" strike="noStrike">
                  <a:solidFill>
                    <a:srgbClr val="0C58D3"/>
                  </a:solidFill>
                  <a:latin typeface="Roboto"/>
                  <a:ea typeface="Roboto"/>
                  <a:cs typeface="Roboto"/>
                  <a:sym typeface="Roboto"/>
                </a:endParaRPr>
              </a:p>
            </p:txBody>
          </p:sp>
          <p:sp>
            <p:nvSpPr>
              <p:cNvPr id="218" name="Google Shape;218;gb039f783ee_0_0"/>
              <p:cNvSpPr txBox="1"/>
              <p:nvPr/>
            </p:nvSpPr>
            <p:spPr>
              <a:xfrm>
                <a:off x="1219836" y="1574022"/>
                <a:ext cx="718500" cy="241200"/>
              </a:xfrm>
              <a:prstGeom prst="rect">
                <a:avLst/>
              </a:prstGeom>
              <a:noFill/>
              <a:ln>
                <a:noFill/>
              </a:ln>
            </p:spPr>
            <p:txBody>
              <a:bodyPr anchorCtr="0" anchor="t" bIns="121900" lIns="121900" spcFirstLastPara="1" rIns="121900" wrap="square" tIns="121900">
                <a:noAutofit/>
              </a:bodyPr>
              <a:lstStyle/>
              <a:p>
                <a:pPr indent="0" lvl="0" marL="0" marR="0" rtl="0" algn="r">
                  <a:lnSpc>
                    <a:spcPct val="115000"/>
                  </a:lnSpc>
                  <a:spcBef>
                    <a:spcPts val="0"/>
                  </a:spcBef>
                  <a:spcAft>
                    <a:spcPts val="2100"/>
                  </a:spcAft>
                  <a:buClr>
                    <a:srgbClr val="000000"/>
                  </a:buClr>
                  <a:buSzPts val="1100"/>
                  <a:buFont typeface="Arial"/>
                  <a:buNone/>
                </a:pPr>
                <a:r>
                  <a:rPr b="0" i="0" lang="en-US" sz="1100" u="none" cap="none" strike="noStrike">
                    <a:solidFill>
                      <a:srgbClr val="0C58D3"/>
                    </a:solidFill>
                    <a:latin typeface="Roboto"/>
                    <a:ea typeface="Roboto"/>
                    <a:cs typeface="Roboto"/>
                    <a:sym typeface="Roboto"/>
                  </a:rPr>
                  <a:t>Sept. 2020</a:t>
                </a:r>
                <a:endParaRPr b="0" i="0" sz="1100" u="none" cap="none" strike="noStrike">
                  <a:solidFill>
                    <a:srgbClr val="0C58D3"/>
                  </a:solidFill>
                  <a:latin typeface="Roboto"/>
                  <a:ea typeface="Roboto"/>
                  <a:cs typeface="Roboto"/>
                  <a:sym typeface="Roboto"/>
                </a:endParaRPr>
              </a:p>
            </p:txBody>
          </p:sp>
        </p:grpSp>
      </p:grpSp>
      <p:grpSp>
        <p:nvGrpSpPr>
          <p:cNvPr id="219" name="Google Shape;219;gb039f783ee_0_0"/>
          <p:cNvGrpSpPr/>
          <p:nvPr/>
        </p:nvGrpSpPr>
        <p:grpSpPr>
          <a:xfrm>
            <a:off x="2556033" y="2101050"/>
            <a:ext cx="1891065" cy="3671630"/>
            <a:chOff x="1917073" y="1575827"/>
            <a:chExt cx="1418334" cy="2753791"/>
          </a:xfrm>
        </p:grpSpPr>
        <p:cxnSp>
          <p:nvCxnSpPr>
            <p:cNvPr id="220" name="Google Shape;220;gb039f783ee_0_0"/>
            <p:cNvCxnSpPr/>
            <p:nvPr/>
          </p:nvCxnSpPr>
          <p:spPr>
            <a:xfrm>
              <a:off x="2597529" y="1695421"/>
              <a:ext cx="718500" cy="741900"/>
            </a:xfrm>
            <a:prstGeom prst="straightConnector1">
              <a:avLst/>
            </a:prstGeom>
            <a:noFill/>
            <a:ln cap="flat" cmpd="sng" w="9525">
              <a:solidFill>
                <a:srgbClr val="0D5DDF"/>
              </a:solidFill>
              <a:prstDash val="solid"/>
              <a:round/>
              <a:headEnd len="sm" w="sm" type="none"/>
              <a:tailEnd len="sm" w="sm" type="none"/>
            </a:ln>
          </p:spPr>
        </p:cxnSp>
        <p:sp>
          <p:nvSpPr>
            <p:cNvPr id="221" name="Google Shape;221;gb039f783ee_0_0"/>
            <p:cNvSpPr/>
            <p:nvPr/>
          </p:nvSpPr>
          <p:spPr>
            <a:xfrm flipH="1">
              <a:off x="1917073" y="2306625"/>
              <a:ext cx="1418100" cy="143400"/>
            </a:xfrm>
            <a:prstGeom prst="parallelogram">
              <a:avLst>
                <a:gd fmla="val 96952" name="adj"/>
              </a:avLst>
            </a:prstGeom>
            <a:solidFill>
              <a:srgbClr val="0D5DD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222" name="Google Shape;222;gb039f783ee_0_0"/>
            <p:cNvSpPr/>
            <p:nvPr/>
          </p:nvSpPr>
          <p:spPr>
            <a:xfrm>
              <a:off x="1917307" y="2460450"/>
              <a:ext cx="1418100" cy="143400"/>
            </a:xfrm>
            <a:prstGeom prst="parallelogram">
              <a:avLst>
                <a:gd fmla="val 96952" name="adj"/>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gb039f783ee_0_0"/>
            <p:cNvSpPr txBox="1"/>
            <p:nvPr/>
          </p:nvSpPr>
          <p:spPr>
            <a:xfrm>
              <a:off x="2021560" y="2696830"/>
              <a:ext cx="1167300" cy="446400"/>
            </a:xfrm>
            <a:prstGeom prst="rect">
              <a:avLst/>
            </a:prstGeom>
            <a:noFill/>
            <a:ln>
              <a:noFill/>
            </a:ln>
          </p:spPr>
          <p:txBody>
            <a:bodyPr anchorCtr="0" anchor="b"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300"/>
                <a:buFont typeface="Arial"/>
                <a:buNone/>
              </a:pPr>
              <a:r>
                <a:rPr b="1" i="0" lang="en-US" sz="1300" u="none" cap="none" strike="noStrike">
                  <a:solidFill>
                    <a:srgbClr val="0C58D3"/>
                  </a:solidFill>
                  <a:latin typeface="Roboto"/>
                  <a:ea typeface="Roboto"/>
                  <a:cs typeface="Roboto"/>
                  <a:sym typeface="Roboto"/>
                </a:rPr>
                <a:t>Pre-Consultation</a:t>
              </a:r>
              <a:endParaRPr b="1" i="0" sz="1300" u="none" cap="none" strike="noStrike">
                <a:solidFill>
                  <a:srgbClr val="0C58D3"/>
                </a:solidFill>
                <a:latin typeface="Roboto"/>
                <a:ea typeface="Roboto"/>
                <a:cs typeface="Roboto"/>
                <a:sym typeface="Roboto"/>
              </a:endParaRPr>
            </a:p>
          </p:txBody>
        </p:sp>
        <p:sp>
          <p:nvSpPr>
            <p:cNvPr id="224" name="Google Shape;224;gb039f783ee_0_0"/>
            <p:cNvSpPr txBox="1"/>
            <p:nvPr/>
          </p:nvSpPr>
          <p:spPr>
            <a:xfrm>
              <a:off x="2023719" y="3153618"/>
              <a:ext cx="1167300" cy="11760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1100"/>
                <a:buFont typeface="Arial"/>
                <a:buNone/>
              </a:pPr>
              <a:r>
                <a:rPr b="0" i="0" lang="en-US" sz="1100" u="none" cap="none" strike="noStrike">
                  <a:solidFill>
                    <a:srgbClr val="0C58D3"/>
                  </a:solidFill>
                  <a:latin typeface="Roboto"/>
                  <a:ea typeface="Roboto"/>
                  <a:cs typeface="Roboto"/>
                  <a:sym typeface="Roboto"/>
                </a:rPr>
                <a:t>Discussion with internal working group, DEC, Advisory Committees and student trustees</a:t>
              </a:r>
              <a:endParaRPr b="0" i="0" sz="1100" u="none" cap="none" strike="noStrike">
                <a:solidFill>
                  <a:srgbClr val="0C58D3"/>
                </a:solidFill>
                <a:latin typeface="Roboto"/>
                <a:ea typeface="Roboto"/>
                <a:cs typeface="Roboto"/>
                <a:sym typeface="Roboto"/>
              </a:endParaRPr>
            </a:p>
          </p:txBody>
        </p:sp>
        <p:sp>
          <p:nvSpPr>
            <p:cNvPr id="225" name="Google Shape;225;gb039f783ee_0_0"/>
            <p:cNvSpPr txBox="1"/>
            <p:nvPr/>
          </p:nvSpPr>
          <p:spPr>
            <a:xfrm>
              <a:off x="1919542" y="1575827"/>
              <a:ext cx="718500" cy="241200"/>
            </a:xfrm>
            <a:prstGeom prst="rect">
              <a:avLst/>
            </a:prstGeom>
            <a:noFill/>
            <a:ln>
              <a:noFill/>
            </a:ln>
          </p:spPr>
          <p:txBody>
            <a:bodyPr anchorCtr="0" anchor="t" bIns="121900" lIns="121900" spcFirstLastPara="1" rIns="121900" wrap="square" tIns="121900">
              <a:noAutofit/>
            </a:bodyPr>
            <a:lstStyle/>
            <a:p>
              <a:pPr indent="0" lvl="0" marL="0" marR="0" rtl="0" algn="r">
                <a:lnSpc>
                  <a:spcPct val="115000"/>
                </a:lnSpc>
                <a:spcBef>
                  <a:spcPts val="0"/>
                </a:spcBef>
                <a:spcAft>
                  <a:spcPts val="2100"/>
                </a:spcAft>
                <a:buClr>
                  <a:srgbClr val="000000"/>
                </a:buClr>
                <a:buSzPts val="1100"/>
                <a:buFont typeface="Arial"/>
                <a:buNone/>
              </a:pPr>
              <a:r>
                <a:rPr b="0" i="0" lang="en-US" sz="1100" u="none" cap="none" strike="noStrike">
                  <a:solidFill>
                    <a:srgbClr val="0C58D3"/>
                  </a:solidFill>
                  <a:latin typeface="Roboto"/>
                  <a:ea typeface="Roboto"/>
                  <a:cs typeface="Roboto"/>
                  <a:sym typeface="Roboto"/>
                </a:rPr>
                <a:t>Dec. 2020</a:t>
              </a:r>
              <a:endParaRPr b="0" i="0" sz="1100" u="none" cap="none" strike="noStrike">
                <a:solidFill>
                  <a:srgbClr val="0C58D3"/>
                </a:solidFill>
                <a:latin typeface="Roboto"/>
                <a:ea typeface="Roboto"/>
                <a:cs typeface="Roboto"/>
                <a:sym typeface="Roboto"/>
              </a:endParaRPr>
            </a:p>
          </p:txBody>
        </p:sp>
      </p:grpSp>
      <p:grpSp>
        <p:nvGrpSpPr>
          <p:cNvPr id="226" name="Google Shape;226;gb039f783ee_0_0"/>
          <p:cNvGrpSpPr/>
          <p:nvPr/>
        </p:nvGrpSpPr>
        <p:grpSpPr>
          <a:xfrm>
            <a:off x="4285384" y="2101050"/>
            <a:ext cx="1891065" cy="3892032"/>
            <a:chOff x="3214118" y="1575827"/>
            <a:chExt cx="1418334" cy="2919097"/>
          </a:xfrm>
        </p:grpSpPr>
        <p:cxnSp>
          <p:nvCxnSpPr>
            <p:cNvPr id="227" name="Google Shape;227;gb039f783ee_0_0"/>
            <p:cNvCxnSpPr/>
            <p:nvPr/>
          </p:nvCxnSpPr>
          <p:spPr>
            <a:xfrm>
              <a:off x="3894575"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228" name="Google Shape;228;gb039f783ee_0_0"/>
            <p:cNvSpPr/>
            <p:nvPr/>
          </p:nvSpPr>
          <p:spPr>
            <a:xfrm flipH="1">
              <a:off x="3214118" y="2306625"/>
              <a:ext cx="1418100" cy="143400"/>
            </a:xfrm>
            <a:prstGeom prst="parallelogram">
              <a:avLst>
                <a:gd fmla="val 96952" name="adj"/>
              </a:avLst>
            </a:prstGeom>
            <a:solidFill>
              <a:srgbClr val="C2C2C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229" name="Google Shape;229;gb039f783ee_0_0"/>
            <p:cNvSpPr/>
            <p:nvPr/>
          </p:nvSpPr>
          <p:spPr>
            <a:xfrm>
              <a:off x="3214352" y="2460450"/>
              <a:ext cx="1418100" cy="143400"/>
            </a:xfrm>
            <a:prstGeom prst="parallelogram">
              <a:avLst>
                <a:gd fmla="val 96952" name="adj"/>
              </a:avLst>
            </a:prstGeom>
            <a:solidFill>
              <a:srgbClr val="85858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gb039f783ee_0_0"/>
            <p:cNvSpPr txBox="1"/>
            <p:nvPr/>
          </p:nvSpPr>
          <p:spPr>
            <a:xfrm>
              <a:off x="3324920" y="2696830"/>
              <a:ext cx="1167300" cy="446400"/>
            </a:xfrm>
            <a:prstGeom prst="rect">
              <a:avLst/>
            </a:prstGeom>
            <a:noFill/>
            <a:ln>
              <a:noFill/>
            </a:ln>
          </p:spPr>
          <p:txBody>
            <a:bodyPr anchorCtr="0" anchor="b"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300"/>
                <a:buFont typeface="Arial"/>
                <a:buNone/>
              </a:pPr>
              <a:r>
                <a:rPr b="1" i="0" lang="en-US" sz="1300" u="none" cap="none" strike="noStrike">
                  <a:solidFill>
                    <a:srgbClr val="858585"/>
                  </a:solidFill>
                  <a:latin typeface="Roboto"/>
                  <a:ea typeface="Roboto"/>
                  <a:cs typeface="Roboto"/>
                  <a:sym typeface="Roboto"/>
                </a:rPr>
                <a:t>Phase 1 Consultation</a:t>
              </a:r>
              <a:endParaRPr b="1" i="0" sz="1300" u="none" cap="none" strike="noStrike">
                <a:solidFill>
                  <a:srgbClr val="858585"/>
                </a:solidFill>
                <a:latin typeface="Roboto"/>
                <a:ea typeface="Roboto"/>
                <a:cs typeface="Roboto"/>
                <a:sym typeface="Roboto"/>
              </a:endParaRPr>
            </a:p>
          </p:txBody>
        </p:sp>
        <p:sp>
          <p:nvSpPr>
            <p:cNvPr id="231" name="Google Shape;231;gb039f783ee_0_0"/>
            <p:cNvSpPr txBox="1"/>
            <p:nvPr/>
          </p:nvSpPr>
          <p:spPr>
            <a:xfrm>
              <a:off x="3327083" y="3153624"/>
              <a:ext cx="1167300" cy="13413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1100"/>
                <a:buFont typeface="Arial"/>
                <a:buNone/>
              </a:pPr>
              <a:r>
                <a:rPr b="0" i="0" lang="en-US" sz="1100" u="none" cap="none" strike="noStrike">
                  <a:solidFill>
                    <a:srgbClr val="858585"/>
                  </a:solidFill>
                  <a:latin typeface="Roboto"/>
                  <a:ea typeface="Roboto"/>
                  <a:cs typeface="Roboto"/>
                  <a:sym typeface="Roboto"/>
                </a:rPr>
                <a:t>Meeting with students, staff, parents and community to identify gaps, priorities, accessibility and outreach needs</a:t>
              </a:r>
              <a:endParaRPr b="0" i="0" sz="1100" u="none" cap="none" strike="noStrike">
                <a:solidFill>
                  <a:srgbClr val="858585"/>
                </a:solidFill>
                <a:latin typeface="Roboto"/>
                <a:ea typeface="Roboto"/>
                <a:cs typeface="Roboto"/>
                <a:sym typeface="Roboto"/>
              </a:endParaRPr>
            </a:p>
          </p:txBody>
        </p:sp>
        <p:sp>
          <p:nvSpPr>
            <p:cNvPr id="232" name="Google Shape;232;gb039f783ee_0_0"/>
            <p:cNvSpPr txBox="1"/>
            <p:nvPr/>
          </p:nvSpPr>
          <p:spPr>
            <a:xfrm>
              <a:off x="3222887" y="1575827"/>
              <a:ext cx="718500" cy="241200"/>
            </a:xfrm>
            <a:prstGeom prst="rect">
              <a:avLst/>
            </a:prstGeom>
            <a:noFill/>
            <a:ln>
              <a:noFill/>
            </a:ln>
          </p:spPr>
          <p:txBody>
            <a:bodyPr anchorCtr="0" anchor="t" bIns="121900" lIns="121900" spcFirstLastPara="1" rIns="121900" wrap="square" tIns="121900">
              <a:noAutofit/>
            </a:bodyPr>
            <a:lstStyle/>
            <a:p>
              <a:pPr indent="0" lvl="0" marL="0" marR="0" rtl="0" algn="r">
                <a:lnSpc>
                  <a:spcPct val="115000"/>
                </a:lnSpc>
                <a:spcBef>
                  <a:spcPts val="0"/>
                </a:spcBef>
                <a:spcAft>
                  <a:spcPts val="2100"/>
                </a:spcAft>
                <a:buClr>
                  <a:srgbClr val="000000"/>
                </a:buClr>
                <a:buSzPts val="1100"/>
                <a:buFont typeface="Arial"/>
                <a:buNone/>
              </a:pPr>
              <a:r>
                <a:rPr b="0" i="0" lang="en-US" sz="1100" u="none" cap="none" strike="noStrike">
                  <a:solidFill>
                    <a:srgbClr val="858585"/>
                  </a:solidFill>
                  <a:latin typeface="Roboto"/>
                  <a:ea typeface="Roboto"/>
                  <a:cs typeface="Roboto"/>
                  <a:sym typeface="Roboto"/>
                </a:rPr>
                <a:t>Mar. 2021</a:t>
              </a:r>
              <a:endParaRPr b="0" i="0" sz="1100" u="none" cap="none" strike="noStrike">
                <a:solidFill>
                  <a:srgbClr val="858585"/>
                </a:solidFill>
                <a:latin typeface="Roboto"/>
                <a:ea typeface="Roboto"/>
                <a:cs typeface="Roboto"/>
                <a:sym typeface="Roboto"/>
              </a:endParaRPr>
            </a:p>
          </p:txBody>
        </p:sp>
      </p:grpSp>
      <p:grpSp>
        <p:nvGrpSpPr>
          <p:cNvPr id="233" name="Google Shape;233;gb039f783ee_0_0"/>
          <p:cNvGrpSpPr/>
          <p:nvPr/>
        </p:nvGrpSpPr>
        <p:grpSpPr>
          <a:xfrm>
            <a:off x="6015242" y="2101050"/>
            <a:ext cx="1891066" cy="3086861"/>
            <a:chOff x="4511544" y="1575827"/>
            <a:chExt cx="1418335" cy="2315203"/>
          </a:xfrm>
        </p:grpSpPr>
        <p:cxnSp>
          <p:nvCxnSpPr>
            <p:cNvPr id="234" name="Google Shape;234;gb039f783ee_0_0"/>
            <p:cNvCxnSpPr/>
            <p:nvPr/>
          </p:nvCxnSpPr>
          <p:spPr>
            <a:xfrm>
              <a:off x="5192001"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235" name="Google Shape;235;gb039f783ee_0_0"/>
            <p:cNvSpPr/>
            <p:nvPr/>
          </p:nvSpPr>
          <p:spPr>
            <a:xfrm flipH="1">
              <a:off x="4511544" y="2306625"/>
              <a:ext cx="1418100" cy="143400"/>
            </a:xfrm>
            <a:prstGeom prst="parallelogram">
              <a:avLst>
                <a:gd fmla="val 96952" name="adj"/>
              </a:avLst>
            </a:prstGeom>
            <a:solidFill>
              <a:srgbClr val="C2C2C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236" name="Google Shape;236;gb039f783ee_0_0"/>
            <p:cNvSpPr/>
            <p:nvPr/>
          </p:nvSpPr>
          <p:spPr>
            <a:xfrm>
              <a:off x="4511779" y="2460450"/>
              <a:ext cx="1418100" cy="143400"/>
            </a:xfrm>
            <a:prstGeom prst="parallelogram">
              <a:avLst>
                <a:gd fmla="val 96952" name="adj"/>
              </a:avLst>
            </a:prstGeom>
            <a:solidFill>
              <a:srgbClr val="85858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gb039f783ee_0_0"/>
            <p:cNvSpPr txBox="1"/>
            <p:nvPr/>
          </p:nvSpPr>
          <p:spPr>
            <a:xfrm>
              <a:off x="4619580" y="2696830"/>
              <a:ext cx="1167300" cy="446400"/>
            </a:xfrm>
            <a:prstGeom prst="rect">
              <a:avLst/>
            </a:prstGeom>
            <a:noFill/>
            <a:ln>
              <a:noFill/>
            </a:ln>
          </p:spPr>
          <p:txBody>
            <a:bodyPr anchorCtr="0" anchor="b"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300"/>
                <a:buFont typeface="Arial"/>
                <a:buNone/>
              </a:pPr>
              <a:r>
                <a:rPr b="1" i="0" lang="en-US" sz="1300" u="none" cap="none" strike="noStrike">
                  <a:solidFill>
                    <a:srgbClr val="858585"/>
                  </a:solidFill>
                  <a:latin typeface="Roboto"/>
                  <a:ea typeface="Roboto"/>
                  <a:cs typeface="Roboto"/>
                  <a:sym typeface="Roboto"/>
                </a:rPr>
                <a:t>Draft Policy</a:t>
              </a:r>
              <a:endParaRPr b="1" i="0" sz="1300" u="none" cap="none" strike="noStrike">
                <a:solidFill>
                  <a:srgbClr val="858585"/>
                </a:solidFill>
                <a:latin typeface="Roboto"/>
                <a:ea typeface="Roboto"/>
                <a:cs typeface="Roboto"/>
                <a:sym typeface="Roboto"/>
              </a:endParaRPr>
            </a:p>
          </p:txBody>
        </p:sp>
        <p:sp>
          <p:nvSpPr>
            <p:cNvPr id="238" name="Google Shape;238;gb039f783ee_0_0"/>
            <p:cNvSpPr txBox="1"/>
            <p:nvPr/>
          </p:nvSpPr>
          <p:spPr>
            <a:xfrm>
              <a:off x="4621740" y="3153630"/>
              <a:ext cx="1167300" cy="737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1100"/>
                <a:buFont typeface="Arial"/>
                <a:buNone/>
              </a:pPr>
              <a:r>
                <a:rPr b="0" i="0" lang="en-US" sz="1100" u="none" cap="none" strike="noStrike">
                  <a:solidFill>
                    <a:srgbClr val="858585"/>
                  </a:solidFill>
                  <a:latin typeface="Roboto"/>
                  <a:ea typeface="Roboto"/>
                  <a:cs typeface="Roboto"/>
                  <a:sym typeface="Roboto"/>
                </a:rPr>
                <a:t>Use feedback from Phase 1 to draft policy</a:t>
              </a:r>
              <a:endParaRPr b="0" i="0" sz="1100" u="none" cap="none" strike="noStrike">
                <a:solidFill>
                  <a:srgbClr val="858585"/>
                </a:solidFill>
                <a:latin typeface="Roboto"/>
                <a:ea typeface="Roboto"/>
                <a:cs typeface="Roboto"/>
                <a:sym typeface="Roboto"/>
              </a:endParaRPr>
            </a:p>
          </p:txBody>
        </p:sp>
        <p:sp>
          <p:nvSpPr>
            <p:cNvPr id="239" name="Google Shape;239;gb039f783ee_0_0"/>
            <p:cNvSpPr txBox="1"/>
            <p:nvPr/>
          </p:nvSpPr>
          <p:spPr>
            <a:xfrm>
              <a:off x="4517570" y="1575827"/>
              <a:ext cx="718500" cy="241200"/>
            </a:xfrm>
            <a:prstGeom prst="rect">
              <a:avLst/>
            </a:prstGeom>
            <a:noFill/>
            <a:ln>
              <a:noFill/>
            </a:ln>
          </p:spPr>
          <p:txBody>
            <a:bodyPr anchorCtr="0" anchor="t" bIns="121900" lIns="121900" spcFirstLastPara="1" rIns="121900" wrap="square" tIns="121900">
              <a:noAutofit/>
            </a:bodyPr>
            <a:lstStyle/>
            <a:p>
              <a:pPr indent="0" lvl="0" marL="0" marR="0" rtl="0" algn="ctr">
                <a:lnSpc>
                  <a:spcPct val="115000"/>
                </a:lnSpc>
                <a:spcBef>
                  <a:spcPts val="0"/>
                </a:spcBef>
                <a:spcAft>
                  <a:spcPts val="2100"/>
                </a:spcAft>
                <a:buClr>
                  <a:srgbClr val="000000"/>
                </a:buClr>
                <a:buSzPts val="1100"/>
                <a:buFont typeface="Arial"/>
                <a:buNone/>
              </a:pPr>
              <a:r>
                <a:rPr b="0" i="0" lang="en-US" sz="1100" u="none" cap="none" strike="noStrike">
                  <a:solidFill>
                    <a:srgbClr val="858585"/>
                  </a:solidFill>
                  <a:latin typeface="Roboto"/>
                  <a:ea typeface="Roboto"/>
                  <a:cs typeface="Roboto"/>
                  <a:sym typeface="Roboto"/>
                </a:rPr>
                <a:t>Apr. 2021</a:t>
              </a:r>
              <a:endParaRPr b="0" i="0" sz="1100" u="none" cap="none" strike="noStrike">
                <a:solidFill>
                  <a:srgbClr val="858585"/>
                </a:solidFill>
                <a:latin typeface="Roboto"/>
                <a:ea typeface="Roboto"/>
                <a:cs typeface="Roboto"/>
                <a:sym typeface="Roboto"/>
              </a:endParaRPr>
            </a:p>
          </p:txBody>
        </p:sp>
      </p:grpSp>
      <p:grpSp>
        <p:nvGrpSpPr>
          <p:cNvPr id="240" name="Google Shape;240;gb039f783ee_0_0"/>
          <p:cNvGrpSpPr/>
          <p:nvPr/>
        </p:nvGrpSpPr>
        <p:grpSpPr>
          <a:xfrm>
            <a:off x="7744829" y="2101050"/>
            <a:ext cx="1891065" cy="3340841"/>
            <a:chOff x="3214118" y="1575827"/>
            <a:chExt cx="1418334" cy="2505694"/>
          </a:xfrm>
        </p:grpSpPr>
        <p:cxnSp>
          <p:nvCxnSpPr>
            <p:cNvPr id="241" name="Google Shape;241;gb039f783ee_0_0"/>
            <p:cNvCxnSpPr/>
            <p:nvPr/>
          </p:nvCxnSpPr>
          <p:spPr>
            <a:xfrm>
              <a:off x="3894575"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242" name="Google Shape;242;gb039f783ee_0_0"/>
            <p:cNvSpPr/>
            <p:nvPr/>
          </p:nvSpPr>
          <p:spPr>
            <a:xfrm flipH="1">
              <a:off x="3214118" y="2306625"/>
              <a:ext cx="1418100" cy="143400"/>
            </a:xfrm>
            <a:prstGeom prst="parallelogram">
              <a:avLst>
                <a:gd fmla="val 96952" name="adj"/>
              </a:avLst>
            </a:prstGeom>
            <a:solidFill>
              <a:srgbClr val="C2C2C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243" name="Google Shape;243;gb039f783ee_0_0"/>
            <p:cNvSpPr/>
            <p:nvPr/>
          </p:nvSpPr>
          <p:spPr>
            <a:xfrm>
              <a:off x="3214352" y="2460450"/>
              <a:ext cx="1418100" cy="143400"/>
            </a:xfrm>
            <a:prstGeom prst="parallelogram">
              <a:avLst>
                <a:gd fmla="val 96952" name="adj"/>
              </a:avLst>
            </a:prstGeom>
            <a:solidFill>
              <a:srgbClr val="85858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gb039f783ee_0_0"/>
            <p:cNvSpPr txBox="1"/>
            <p:nvPr/>
          </p:nvSpPr>
          <p:spPr>
            <a:xfrm>
              <a:off x="3324920" y="2696830"/>
              <a:ext cx="1167300" cy="446400"/>
            </a:xfrm>
            <a:prstGeom prst="rect">
              <a:avLst/>
            </a:prstGeom>
            <a:noFill/>
            <a:ln>
              <a:noFill/>
            </a:ln>
          </p:spPr>
          <p:txBody>
            <a:bodyPr anchorCtr="0" anchor="b"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300"/>
                <a:buFont typeface="Arial"/>
                <a:buNone/>
              </a:pPr>
              <a:r>
                <a:rPr b="1" i="0" lang="en-US" sz="1300" u="none" cap="none" strike="noStrike">
                  <a:solidFill>
                    <a:srgbClr val="858585"/>
                  </a:solidFill>
                  <a:latin typeface="Roboto"/>
                  <a:ea typeface="Roboto"/>
                  <a:cs typeface="Roboto"/>
                  <a:sym typeface="Roboto"/>
                </a:rPr>
                <a:t>Phase 2 Consultation</a:t>
              </a:r>
              <a:endParaRPr b="1" i="0" sz="1300" u="none" cap="none" strike="noStrike">
                <a:solidFill>
                  <a:srgbClr val="858585"/>
                </a:solidFill>
                <a:latin typeface="Roboto"/>
                <a:ea typeface="Roboto"/>
                <a:cs typeface="Roboto"/>
                <a:sym typeface="Roboto"/>
              </a:endParaRPr>
            </a:p>
          </p:txBody>
        </p:sp>
        <p:sp>
          <p:nvSpPr>
            <p:cNvPr id="245" name="Google Shape;245;gb039f783ee_0_0"/>
            <p:cNvSpPr txBox="1"/>
            <p:nvPr/>
          </p:nvSpPr>
          <p:spPr>
            <a:xfrm>
              <a:off x="3327087" y="3153621"/>
              <a:ext cx="1167300" cy="9279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1100"/>
                <a:buFont typeface="Arial"/>
                <a:buNone/>
              </a:pPr>
              <a:r>
                <a:rPr b="0" i="0" lang="en-US" sz="1100" u="none" cap="none" strike="noStrike">
                  <a:solidFill>
                    <a:srgbClr val="858585"/>
                  </a:solidFill>
                  <a:latin typeface="Roboto"/>
                  <a:ea typeface="Roboto"/>
                  <a:cs typeface="Roboto"/>
                  <a:sym typeface="Roboto"/>
                </a:rPr>
                <a:t>Revisit students, staff, parents and community to get feedback on draft policy</a:t>
              </a:r>
              <a:endParaRPr b="0" i="0" sz="1100" u="none" cap="none" strike="noStrike">
                <a:solidFill>
                  <a:srgbClr val="858585"/>
                </a:solidFill>
                <a:latin typeface="Roboto"/>
                <a:ea typeface="Roboto"/>
                <a:cs typeface="Roboto"/>
                <a:sym typeface="Roboto"/>
              </a:endParaRPr>
            </a:p>
          </p:txBody>
        </p:sp>
        <p:sp>
          <p:nvSpPr>
            <p:cNvPr id="246" name="Google Shape;246;gb039f783ee_0_0"/>
            <p:cNvSpPr txBox="1"/>
            <p:nvPr/>
          </p:nvSpPr>
          <p:spPr>
            <a:xfrm>
              <a:off x="3222910" y="1575827"/>
              <a:ext cx="718500" cy="2412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1100"/>
                <a:buFont typeface="Arial"/>
                <a:buNone/>
              </a:pPr>
              <a:r>
                <a:rPr b="0" i="0" lang="en-US" sz="1100" u="none" cap="none" strike="noStrike">
                  <a:solidFill>
                    <a:srgbClr val="858585"/>
                  </a:solidFill>
                  <a:latin typeface="Roboto"/>
                  <a:ea typeface="Roboto"/>
                  <a:cs typeface="Roboto"/>
                  <a:sym typeface="Roboto"/>
                </a:rPr>
                <a:t>Jun. 2021</a:t>
              </a:r>
              <a:endParaRPr b="0" i="0" sz="1100" u="none" cap="none" strike="noStrike">
                <a:solidFill>
                  <a:srgbClr val="858585"/>
                </a:solidFill>
                <a:latin typeface="Roboto"/>
                <a:ea typeface="Roboto"/>
                <a:cs typeface="Roboto"/>
                <a:sym typeface="Roboto"/>
              </a:endParaRPr>
            </a:p>
          </p:txBody>
        </p:sp>
      </p:grpSp>
      <p:grpSp>
        <p:nvGrpSpPr>
          <p:cNvPr id="247" name="Google Shape;247;gb039f783ee_0_0"/>
          <p:cNvGrpSpPr/>
          <p:nvPr/>
        </p:nvGrpSpPr>
        <p:grpSpPr>
          <a:xfrm>
            <a:off x="9474687" y="2101050"/>
            <a:ext cx="1891066" cy="3086861"/>
            <a:chOff x="4511544" y="1575827"/>
            <a:chExt cx="1418335" cy="2315203"/>
          </a:xfrm>
        </p:grpSpPr>
        <p:cxnSp>
          <p:nvCxnSpPr>
            <p:cNvPr id="248" name="Google Shape;248;gb039f783ee_0_0"/>
            <p:cNvCxnSpPr/>
            <p:nvPr/>
          </p:nvCxnSpPr>
          <p:spPr>
            <a:xfrm>
              <a:off x="5192001" y="1695421"/>
              <a:ext cx="718500" cy="741900"/>
            </a:xfrm>
            <a:prstGeom prst="straightConnector1">
              <a:avLst/>
            </a:prstGeom>
            <a:noFill/>
            <a:ln cap="flat" cmpd="sng" w="9525">
              <a:solidFill>
                <a:srgbClr val="C2C2C2"/>
              </a:solidFill>
              <a:prstDash val="solid"/>
              <a:round/>
              <a:headEnd len="sm" w="sm" type="none"/>
              <a:tailEnd len="sm" w="sm" type="none"/>
            </a:ln>
          </p:spPr>
        </p:cxnSp>
        <p:sp>
          <p:nvSpPr>
            <p:cNvPr id="249" name="Google Shape;249;gb039f783ee_0_0"/>
            <p:cNvSpPr/>
            <p:nvPr/>
          </p:nvSpPr>
          <p:spPr>
            <a:xfrm flipH="1">
              <a:off x="4511544" y="2306625"/>
              <a:ext cx="1418100" cy="143400"/>
            </a:xfrm>
            <a:prstGeom prst="parallelogram">
              <a:avLst>
                <a:gd fmla="val 96952" name="adj"/>
              </a:avLst>
            </a:prstGeom>
            <a:solidFill>
              <a:srgbClr val="C2C2C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p:txBody>
        </p:sp>
        <p:sp>
          <p:nvSpPr>
            <p:cNvPr id="250" name="Google Shape;250;gb039f783ee_0_0"/>
            <p:cNvSpPr/>
            <p:nvPr/>
          </p:nvSpPr>
          <p:spPr>
            <a:xfrm>
              <a:off x="4511779" y="2460450"/>
              <a:ext cx="1418100" cy="143400"/>
            </a:xfrm>
            <a:prstGeom prst="parallelogram">
              <a:avLst>
                <a:gd fmla="val 96952" name="adj"/>
              </a:avLst>
            </a:prstGeom>
            <a:solidFill>
              <a:srgbClr val="85858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gb039f783ee_0_0"/>
            <p:cNvSpPr txBox="1"/>
            <p:nvPr/>
          </p:nvSpPr>
          <p:spPr>
            <a:xfrm>
              <a:off x="4619580" y="2696830"/>
              <a:ext cx="1167300" cy="446400"/>
            </a:xfrm>
            <a:prstGeom prst="rect">
              <a:avLst/>
            </a:prstGeom>
            <a:noFill/>
            <a:ln>
              <a:noFill/>
            </a:ln>
          </p:spPr>
          <p:txBody>
            <a:bodyPr anchorCtr="0" anchor="b"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1300"/>
                <a:buFont typeface="Arial"/>
                <a:buNone/>
              </a:pPr>
              <a:r>
                <a:rPr b="1" i="0" lang="en-US" sz="1300" u="none" cap="none" strike="noStrike">
                  <a:solidFill>
                    <a:srgbClr val="858585"/>
                  </a:solidFill>
                  <a:latin typeface="Roboto"/>
                  <a:ea typeface="Roboto"/>
                  <a:cs typeface="Roboto"/>
                  <a:sym typeface="Roboto"/>
                </a:rPr>
                <a:t>Policy Approval</a:t>
              </a:r>
              <a:endParaRPr b="1" i="0" sz="1300" u="none" cap="none" strike="noStrike">
                <a:solidFill>
                  <a:srgbClr val="858585"/>
                </a:solidFill>
                <a:latin typeface="Roboto"/>
                <a:ea typeface="Roboto"/>
                <a:cs typeface="Roboto"/>
                <a:sym typeface="Roboto"/>
              </a:endParaRPr>
            </a:p>
          </p:txBody>
        </p:sp>
        <p:sp>
          <p:nvSpPr>
            <p:cNvPr id="252" name="Google Shape;252;gb039f783ee_0_0"/>
            <p:cNvSpPr txBox="1"/>
            <p:nvPr/>
          </p:nvSpPr>
          <p:spPr>
            <a:xfrm>
              <a:off x="4621740" y="3153630"/>
              <a:ext cx="1167300" cy="737400"/>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2100"/>
                </a:spcAft>
                <a:buClr>
                  <a:srgbClr val="000000"/>
                </a:buClr>
                <a:buSzPts val="1100"/>
                <a:buFont typeface="Arial"/>
                <a:buNone/>
              </a:pPr>
              <a:r>
                <a:rPr b="0" i="0" lang="en-US" sz="1100" u="none" cap="none" strike="noStrike">
                  <a:solidFill>
                    <a:srgbClr val="858585"/>
                  </a:solidFill>
                  <a:latin typeface="Roboto"/>
                  <a:ea typeface="Roboto"/>
                  <a:cs typeface="Roboto"/>
                  <a:sym typeface="Roboto"/>
                </a:rPr>
                <a:t>Revise draft policy based on feedback received and present to Board for approval</a:t>
              </a:r>
              <a:endParaRPr b="0" i="0" sz="1100" u="none" cap="none" strike="noStrike">
                <a:solidFill>
                  <a:srgbClr val="858585"/>
                </a:solidFill>
                <a:latin typeface="Roboto"/>
                <a:ea typeface="Roboto"/>
                <a:cs typeface="Roboto"/>
                <a:sym typeface="Roboto"/>
              </a:endParaRPr>
            </a:p>
          </p:txBody>
        </p:sp>
        <p:sp>
          <p:nvSpPr>
            <p:cNvPr id="253" name="Google Shape;253;gb039f783ee_0_0"/>
            <p:cNvSpPr txBox="1"/>
            <p:nvPr/>
          </p:nvSpPr>
          <p:spPr>
            <a:xfrm>
              <a:off x="4517553" y="1575827"/>
              <a:ext cx="718500" cy="241200"/>
            </a:xfrm>
            <a:prstGeom prst="rect">
              <a:avLst/>
            </a:prstGeom>
            <a:noFill/>
            <a:ln>
              <a:noFill/>
            </a:ln>
          </p:spPr>
          <p:txBody>
            <a:bodyPr anchorCtr="0" anchor="t" bIns="121900" lIns="121900" spcFirstLastPara="1" rIns="121900" wrap="square" tIns="121900">
              <a:noAutofit/>
            </a:bodyPr>
            <a:lstStyle/>
            <a:p>
              <a:pPr indent="0" lvl="0" marL="0" marR="0" rtl="0" algn="r">
                <a:lnSpc>
                  <a:spcPct val="115000"/>
                </a:lnSpc>
                <a:spcBef>
                  <a:spcPts val="0"/>
                </a:spcBef>
                <a:spcAft>
                  <a:spcPts val="2100"/>
                </a:spcAft>
                <a:buClr>
                  <a:srgbClr val="000000"/>
                </a:buClr>
                <a:buSzPts val="1100"/>
                <a:buFont typeface="Arial"/>
                <a:buNone/>
              </a:pPr>
              <a:r>
                <a:rPr b="0" i="0" lang="en-US" sz="1100" u="none" cap="none" strike="noStrike">
                  <a:solidFill>
                    <a:srgbClr val="858585"/>
                  </a:solidFill>
                  <a:latin typeface="Roboto"/>
                  <a:ea typeface="Roboto"/>
                  <a:cs typeface="Roboto"/>
                  <a:sym typeface="Roboto"/>
                </a:rPr>
                <a:t>Oct. 2021</a:t>
              </a:r>
              <a:endParaRPr b="0" i="0" sz="1100" u="none" cap="none" strike="noStrike">
                <a:solidFill>
                  <a:srgbClr val="858585"/>
                </a:solidFill>
                <a:latin typeface="Roboto"/>
                <a:ea typeface="Roboto"/>
                <a:cs typeface="Roboto"/>
                <a:sym typeface="Roboto"/>
              </a:endParaRPr>
            </a:p>
          </p:txBody>
        </p:sp>
      </p:grpSp>
      <p:sp>
        <p:nvSpPr>
          <p:cNvPr id="254" name="Google Shape;254;gb039f783ee_0_0"/>
          <p:cNvSpPr txBox="1"/>
          <p:nvPr/>
        </p:nvSpPr>
        <p:spPr>
          <a:xfrm>
            <a:off x="3844550" y="1718625"/>
            <a:ext cx="393000" cy="382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2100"/>
              </a:spcAft>
              <a:buClr>
                <a:schemeClr val="dk1"/>
              </a:buClr>
              <a:buSzPts val="1100"/>
              <a:buFont typeface="Arial"/>
              <a:buNone/>
            </a:pPr>
            <a:r>
              <a:rPr b="0" i="0" lang="en-US" sz="1800" u="none" cap="none" strike="noStrike">
                <a:solidFill>
                  <a:srgbClr val="858585"/>
                </a:solidFill>
                <a:latin typeface="Roboto"/>
                <a:ea typeface="Roboto"/>
                <a:cs typeface="Roboto"/>
                <a:sym typeface="Roboto"/>
              </a:rPr>
              <a:t>↓</a:t>
            </a:r>
            <a:endParaRPr b="0" i="0" sz="1800" u="none" cap="none" strike="noStrike">
              <a:solidFill>
                <a:srgbClr val="000000"/>
              </a:solidFill>
              <a:latin typeface="Avenir"/>
              <a:ea typeface="Avenir"/>
              <a:cs typeface="Avenir"/>
              <a:sym typeface="Avenir"/>
            </a:endParaRPr>
          </a:p>
        </p:txBody>
      </p:sp>
      <p:sp>
        <p:nvSpPr>
          <p:cNvPr id="255" name="Google Shape;255;gb039f783ee_0_0"/>
          <p:cNvSpPr txBox="1"/>
          <p:nvPr/>
        </p:nvSpPr>
        <p:spPr>
          <a:xfrm>
            <a:off x="3844538" y="1531713"/>
            <a:ext cx="1286400" cy="56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venir"/>
                <a:ea typeface="Avenir"/>
                <a:cs typeface="Avenir"/>
                <a:sym typeface="Avenir"/>
              </a:rPr>
              <a:t>We are here</a:t>
            </a:r>
            <a:endParaRPr b="0" i="0" sz="1400" u="none" cap="none" strike="noStrike">
              <a:solidFill>
                <a:srgbClr val="000000"/>
              </a:solidFill>
              <a:latin typeface="Avenir"/>
              <a:ea typeface="Avenir"/>
              <a:cs typeface="Avenir"/>
              <a:sym typeface="Avenir"/>
            </a:endParaRPr>
          </a:p>
        </p:txBody>
      </p:sp>
      <p:sp>
        <p:nvSpPr>
          <p:cNvPr id="256" name="Google Shape;256;gb039f783ee_0_0"/>
          <p:cNvSpPr/>
          <p:nvPr/>
        </p:nvSpPr>
        <p:spPr>
          <a:xfrm>
            <a:off x="5978820" y="3275112"/>
            <a:ext cx="2343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p:txBody>
      </p:sp>
      <p:sp>
        <p:nvSpPr>
          <p:cNvPr id="257" name="Google Shape;257;gb039f783ee_0_0"/>
          <p:cNvSpPr/>
          <p:nvPr/>
        </p:nvSpPr>
        <p:spPr>
          <a:xfrm>
            <a:off x="5978820" y="3275112"/>
            <a:ext cx="23436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p:txBody>
      </p:sp>
      <p:pic>
        <p:nvPicPr>
          <p:cNvPr id="258" name="Google Shape;258;gb039f783ee_0_0" title="Rec-2021-02-18-From-16-32-42-To-16-33-38.wav">
            <a:hlinkClick r:id="rId3"/>
          </p:cNvPr>
          <p:cNvPicPr preferRelativeResize="0"/>
          <p:nvPr/>
        </p:nvPicPr>
        <p:blipFill>
          <a:blip r:embed="rId4">
            <a:alphaModFix/>
          </a:blip>
          <a:stretch>
            <a:fillRect/>
          </a:stretch>
        </p:blipFill>
        <p:spPr>
          <a:xfrm>
            <a:off x="375950" y="5230425"/>
            <a:ext cx="569400" cy="569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2020-10-09T13:27:09Z</dcterms:created>
  <dc:creator>Microsoft Office User</dc:creator>
</cp:coreProperties>
</file>